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14"/>
  </p:notesMasterIdLst>
  <p:sldIdLst>
    <p:sldId id="257" r:id="rId2"/>
    <p:sldId id="259" r:id="rId3"/>
    <p:sldId id="260" r:id="rId4"/>
    <p:sldId id="258" r:id="rId5"/>
    <p:sldId id="261" r:id="rId6"/>
    <p:sldId id="262" r:id="rId7"/>
    <p:sldId id="275" r:id="rId8"/>
    <p:sldId id="270" r:id="rId9"/>
    <p:sldId id="272" r:id="rId10"/>
    <p:sldId id="265" r:id="rId11"/>
    <p:sldId id="274"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CB2"/>
    <a:srgbClr val="99BD95"/>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605" autoAdjust="0"/>
  </p:normalViewPr>
  <p:slideViewPr>
    <p:cSldViewPr snapToGrid="0">
      <p:cViewPr varScale="1">
        <p:scale>
          <a:sx n="57" d="100"/>
          <a:sy n="57" d="100"/>
        </p:scale>
        <p:origin x="1016" y="3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7A7365-18A3-4E23-9D74-4D3A89F41441}"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en-US"/>
        </a:p>
      </dgm:t>
    </dgm:pt>
    <dgm:pt modelId="{E8C6E699-5717-4675-A703-4386A91D6B9B}">
      <dgm:prSet phldrT="[Text]" custT="1"/>
      <dgm:spPr/>
      <dgm:t>
        <a:bodyPr/>
        <a:lstStyle/>
        <a:p>
          <a:pPr algn="ctr"/>
          <a:r>
            <a:rPr lang="en-US" sz="2000" b="0" dirty="0"/>
            <a:t>Digitally Designed</a:t>
          </a:r>
        </a:p>
      </dgm:t>
    </dgm:pt>
    <dgm:pt modelId="{20FB6443-71D4-4F9D-A8B5-89F1A0E77CD2}" type="parTrans" cxnId="{235B387E-34E7-4A24-96F9-0FFB8AC6ACD2}">
      <dgm:prSet/>
      <dgm:spPr/>
      <dgm:t>
        <a:bodyPr/>
        <a:lstStyle/>
        <a:p>
          <a:endParaRPr lang="en-US" b="0"/>
        </a:p>
      </dgm:t>
    </dgm:pt>
    <dgm:pt modelId="{B2A5506C-9CAC-48F8-AE42-B5D1117AF49B}" type="sibTrans" cxnId="{235B387E-34E7-4A24-96F9-0FFB8AC6ACD2}">
      <dgm:prSet/>
      <dgm:spPr/>
      <dgm:t>
        <a:bodyPr/>
        <a:lstStyle/>
        <a:p>
          <a:endParaRPr lang="en-US" b="0"/>
        </a:p>
      </dgm:t>
    </dgm:pt>
    <dgm:pt modelId="{B75B5864-8D1B-4CD0-8275-5174D0A2E5B8}">
      <dgm:prSet phldrT="[Text]" custT="1"/>
      <dgm:spPr/>
      <dgm:t>
        <a:bodyPr/>
        <a:lstStyle/>
        <a:p>
          <a:r>
            <a:rPr lang="en-US" sz="1400" b="0" dirty="0">
              <a:latin typeface="Open Sans"/>
            </a:rPr>
            <a:t>Cut down development time and sampling waste </a:t>
          </a:r>
        </a:p>
      </dgm:t>
    </dgm:pt>
    <dgm:pt modelId="{F001ED4C-9DDA-4BF8-A188-28BD7079215A}" type="parTrans" cxnId="{16A993DD-BC27-4286-9383-A6D1965961C6}">
      <dgm:prSet/>
      <dgm:spPr/>
      <dgm:t>
        <a:bodyPr/>
        <a:lstStyle/>
        <a:p>
          <a:endParaRPr lang="en-US" b="0"/>
        </a:p>
      </dgm:t>
    </dgm:pt>
    <dgm:pt modelId="{77981E6A-4D26-47E4-A3EB-5922C1435E08}" type="sibTrans" cxnId="{16A993DD-BC27-4286-9383-A6D1965961C6}">
      <dgm:prSet/>
      <dgm:spPr/>
      <dgm:t>
        <a:bodyPr/>
        <a:lstStyle/>
        <a:p>
          <a:endParaRPr lang="en-US" b="0"/>
        </a:p>
      </dgm:t>
    </dgm:pt>
    <dgm:pt modelId="{72E28053-AFF3-4EF6-97E9-9B2643E4D95E}">
      <dgm:prSet phldrT="[Text]" custT="1"/>
      <dgm:spPr/>
      <dgm:t>
        <a:bodyPr/>
        <a:lstStyle/>
        <a:p>
          <a:pPr algn="ctr"/>
          <a:r>
            <a:rPr lang="en-US" sz="2000" b="0" dirty="0"/>
            <a:t>Sourced</a:t>
          </a:r>
        </a:p>
      </dgm:t>
    </dgm:pt>
    <dgm:pt modelId="{50D890CD-1B6C-48A1-BC86-FDFCE466F912}" type="parTrans" cxnId="{6BF41562-4CF4-4482-B04B-22B9EB4B9C34}">
      <dgm:prSet/>
      <dgm:spPr/>
      <dgm:t>
        <a:bodyPr/>
        <a:lstStyle/>
        <a:p>
          <a:endParaRPr lang="en-US" b="0"/>
        </a:p>
      </dgm:t>
    </dgm:pt>
    <dgm:pt modelId="{BEDE6F55-0A9B-4646-8436-766896B6F074}" type="sibTrans" cxnId="{6BF41562-4CF4-4482-B04B-22B9EB4B9C34}">
      <dgm:prSet/>
      <dgm:spPr/>
      <dgm:t>
        <a:bodyPr/>
        <a:lstStyle/>
        <a:p>
          <a:endParaRPr lang="en-US" b="0"/>
        </a:p>
      </dgm:t>
    </dgm:pt>
    <dgm:pt modelId="{CB484FFC-978F-40F8-A790-2A2472312108}">
      <dgm:prSet phldrT="[Text]" custT="1"/>
      <dgm:spPr/>
      <dgm:t>
        <a:bodyPr/>
        <a:lstStyle/>
        <a:p>
          <a:r>
            <a:rPr lang="en-US" sz="1400" b="0" dirty="0">
              <a:latin typeface="Open Sans"/>
            </a:rPr>
            <a:t>Identify the right suppliers who can produce in real-time with low MOQs</a:t>
          </a:r>
        </a:p>
      </dgm:t>
    </dgm:pt>
    <dgm:pt modelId="{595DD052-8799-47E1-86DA-8E241D096A96}" type="parTrans" cxnId="{D0B6BCFA-96C9-4D1C-8933-F45E4B1F0207}">
      <dgm:prSet/>
      <dgm:spPr/>
      <dgm:t>
        <a:bodyPr/>
        <a:lstStyle/>
        <a:p>
          <a:endParaRPr lang="en-US" b="0"/>
        </a:p>
      </dgm:t>
    </dgm:pt>
    <dgm:pt modelId="{76C8C515-A2BE-4BEC-9D5A-6811E47B3C2F}" type="sibTrans" cxnId="{D0B6BCFA-96C9-4D1C-8933-F45E4B1F0207}">
      <dgm:prSet/>
      <dgm:spPr/>
      <dgm:t>
        <a:bodyPr/>
        <a:lstStyle/>
        <a:p>
          <a:endParaRPr lang="en-US" b="0"/>
        </a:p>
      </dgm:t>
    </dgm:pt>
    <dgm:pt modelId="{2731710C-01EB-4F16-AA5B-262411854A2F}">
      <dgm:prSet phldrT="[Text]" custT="1"/>
      <dgm:spPr/>
      <dgm:t>
        <a:bodyPr/>
        <a:lstStyle/>
        <a:p>
          <a:pPr algn="ctr"/>
          <a:r>
            <a:rPr lang="en-US" sz="2000" b="0" dirty="0"/>
            <a:t>Digitally Fitted</a:t>
          </a:r>
        </a:p>
      </dgm:t>
    </dgm:pt>
    <dgm:pt modelId="{1B6806DF-4ED4-4F99-97F8-A04586010313}" type="parTrans" cxnId="{BE203802-F4ED-4D99-86C9-F18773B71121}">
      <dgm:prSet/>
      <dgm:spPr/>
      <dgm:t>
        <a:bodyPr/>
        <a:lstStyle/>
        <a:p>
          <a:endParaRPr lang="en-US" b="0"/>
        </a:p>
      </dgm:t>
    </dgm:pt>
    <dgm:pt modelId="{562CDAFF-C58F-4C9E-A26D-FB3F65E4B83B}" type="sibTrans" cxnId="{BE203802-F4ED-4D99-86C9-F18773B71121}">
      <dgm:prSet/>
      <dgm:spPr/>
      <dgm:t>
        <a:bodyPr/>
        <a:lstStyle/>
        <a:p>
          <a:endParaRPr lang="en-US" b="0"/>
        </a:p>
      </dgm:t>
    </dgm:pt>
    <dgm:pt modelId="{0B34EEEB-9756-4A87-A50A-902FAC73A163}">
      <dgm:prSet phldrT="[Text]" custT="1"/>
      <dgm:spPr/>
      <dgm:t>
        <a:bodyPr/>
        <a:lstStyle/>
        <a:p>
          <a:r>
            <a:rPr lang="en-US" sz="1400" b="0" dirty="0">
              <a:latin typeface="Open Sans"/>
            </a:rPr>
            <a:t>Embrace 3D fit technology to improve garment fit and lower return rates</a:t>
          </a:r>
        </a:p>
      </dgm:t>
    </dgm:pt>
    <dgm:pt modelId="{9CB6EF87-1F96-452D-9BCC-70B36B818B5E}" type="parTrans" cxnId="{C95777D2-F28C-4183-9F09-EA8C1B4AAD57}">
      <dgm:prSet/>
      <dgm:spPr/>
      <dgm:t>
        <a:bodyPr/>
        <a:lstStyle/>
        <a:p>
          <a:endParaRPr lang="en-US" b="0"/>
        </a:p>
      </dgm:t>
    </dgm:pt>
    <dgm:pt modelId="{17B688B8-5C00-4F76-BB03-723349AE8A30}" type="sibTrans" cxnId="{C95777D2-F28C-4183-9F09-EA8C1B4AAD57}">
      <dgm:prSet/>
      <dgm:spPr/>
      <dgm:t>
        <a:bodyPr/>
        <a:lstStyle/>
        <a:p>
          <a:endParaRPr lang="en-US" b="0"/>
        </a:p>
      </dgm:t>
    </dgm:pt>
    <dgm:pt modelId="{3BE4C869-1F7D-483A-972F-2A4CC9245059}">
      <dgm:prSet phldrT="[Text]" custT="1"/>
      <dgm:spPr/>
      <dgm:t>
        <a:bodyPr/>
        <a:lstStyle/>
        <a:p>
          <a:pPr algn="ctr"/>
          <a:r>
            <a:rPr lang="en-US" sz="2000" b="0" dirty="0"/>
            <a:t>Sold</a:t>
          </a:r>
        </a:p>
      </dgm:t>
    </dgm:pt>
    <dgm:pt modelId="{4351B53F-8D7A-44F8-8335-38F84582E166}" type="parTrans" cxnId="{6389064B-6CA0-4353-AC46-E787747DA844}">
      <dgm:prSet/>
      <dgm:spPr/>
      <dgm:t>
        <a:bodyPr/>
        <a:lstStyle/>
        <a:p>
          <a:endParaRPr lang="en-US" b="0"/>
        </a:p>
      </dgm:t>
    </dgm:pt>
    <dgm:pt modelId="{2B8ECA27-BB9E-42C3-8A64-E152D0B3350D}" type="sibTrans" cxnId="{6389064B-6CA0-4353-AC46-E787747DA844}">
      <dgm:prSet/>
      <dgm:spPr/>
      <dgm:t>
        <a:bodyPr/>
        <a:lstStyle/>
        <a:p>
          <a:endParaRPr lang="en-US" b="0"/>
        </a:p>
      </dgm:t>
    </dgm:pt>
    <dgm:pt modelId="{2E3EAE20-98C8-47BA-A3B0-99E247FE16B3}">
      <dgm:prSet phldrT="[Text]" custT="1"/>
      <dgm:spPr/>
      <dgm:t>
        <a:bodyPr/>
        <a:lstStyle/>
        <a:p>
          <a:pPr algn="ctr"/>
          <a:r>
            <a:rPr lang="en-US" sz="2000" b="0" dirty="0"/>
            <a:t>Produced</a:t>
          </a:r>
        </a:p>
      </dgm:t>
    </dgm:pt>
    <dgm:pt modelId="{19DB035E-1FF8-40FA-923E-041659259DD0}" type="parTrans" cxnId="{CCA4CB49-1365-4BC6-8898-12E4BE075CBD}">
      <dgm:prSet/>
      <dgm:spPr/>
      <dgm:t>
        <a:bodyPr/>
        <a:lstStyle/>
        <a:p>
          <a:endParaRPr lang="en-US" b="0"/>
        </a:p>
      </dgm:t>
    </dgm:pt>
    <dgm:pt modelId="{E91ED150-0AE1-495D-902B-9ADC60BE696E}" type="sibTrans" cxnId="{CCA4CB49-1365-4BC6-8898-12E4BE075CBD}">
      <dgm:prSet/>
      <dgm:spPr/>
      <dgm:t>
        <a:bodyPr/>
        <a:lstStyle/>
        <a:p>
          <a:endParaRPr lang="en-US" b="0"/>
        </a:p>
      </dgm:t>
    </dgm:pt>
    <dgm:pt modelId="{D839EE33-2E9C-4BCE-906C-4B845610CC44}">
      <dgm:prSet phldrT="[Text]" custT="1"/>
      <dgm:spPr/>
      <dgm:t>
        <a:bodyPr/>
        <a:lstStyle/>
        <a:p>
          <a:pPr algn="l"/>
          <a:r>
            <a:rPr lang="en-US" sz="1400" dirty="0">
              <a:solidFill>
                <a:srgbClr val="585F69"/>
              </a:solidFill>
              <a:latin typeface="Open Sans"/>
            </a:rPr>
            <a:t> Adopt more flexible, real-time supply chains.</a:t>
          </a:r>
          <a:endParaRPr lang="en-US" sz="1400" b="0" dirty="0"/>
        </a:p>
      </dgm:t>
    </dgm:pt>
    <dgm:pt modelId="{439E6A4C-B714-49DE-8529-D4FDFC0371BC}" type="parTrans" cxnId="{692617DA-BD61-49D6-8DEA-1978FE868D84}">
      <dgm:prSet/>
      <dgm:spPr/>
      <dgm:t>
        <a:bodyPr/>
        <a:lstStyle/>
        <a:p>
          <a:endParaRPr lang="en-US"/>
        </a:p>
      </dgm:t>
    </dgm:pt>
    <dgm:pt modelId="{A3127C77-D12B-4939-BB4D-378EBC6E6FD1}" type="sibTrans" cxnId="{692617DA-BD61-49D6-8DEA-1978FE868D84}">
      <dgm:prSet/>
      <dgm:spPr/>
      <dgm:t>
        <a:bodyPr/>
        <a:lstStyle/>
        <a:p>
          <a:endParaRPr lang="en-US"/>
        </a:p>
      </dgm:t>
    </dgm:pt>
    <dgm:pt modelId="{4721BB18-A3D6-470F-BB9C-A5A03D0D3D73}">
      <dgm:prSet phldrT="[Text]" custT="1" custLinFactNeighborX="-1730" custLinFactNeighborY="53076"/>
      <dgm:spPr/>
      <dgm:t>
        <a:bodyPr/>
        <a:lstStyle/>
        <a:p>
          <a:pPr algn="l"/>
          <a:r>
            <a:rPr lang="en-US" sz="1400" dirty="0">
              <a:solidFill>
                <a:srgbClr val="585F69"/>
              </a:solidFill>
              <a:latin typeface="Open Sans"/>
            </a:rPr>
            <a:t>Lower inventory risk by selling before you produce.</a:t>
          </a:r>
          <a:endParaRPr lang="en-US" sz="1400" b="0" dirty="0"/>
        </a:p>
      </dgm:t>
    </dgm:pt>
    <dgm:pt modelId="{8F1C1B46-246C-4260-90D6-4AA79C025FCA}" type="parTrans" cxnId="{B555FD9A-3DD9-414B-A25E-ED8C40194566}">
      <dgm:prSet/>
      <dgm:spPr/>
      <dgm:t>
        <a:bodyPr/>
        <a:lstStyle/>
        <a:p>
          <a:endParaRPr lang="en-US"/>
        </a:p>
      </dgm:t>
    </dgm:pt>
    <dgm:pt modelId="{D041F547-825C-44B5-97B9-5DE95F0E2E69}" type="sibTrans" cxnId="{B555FD9A-3DD9-414B-A25E-ED8C40194566}">
      <dgm:prSet/>
      <dgm:spPr/>
      <dgm:t>
        <a:bodyPr/>
        <a:lstStyle/>
        <a:p>
          <a:endParaRPr lang="en-US"/>
        </a:p>
      </dgm:t>
    </dgm:pt>
    <dgm:pt modelId="{A1D89A13-441A-4FA4-9297-F2E5CB85107D}" type="pres">
      <dgm:prSet presAssocID="{3E7A7365-18A3-4E23-9D74-4D3A89F41441}" presName="linearFlow" presStyleCnt="0">
        <dgm:presLayoutVars>
          <dgm:dir/>
          <dgm:animLvl val="lvl"/>
          <dgm:resizeHandles val="exact"/>
        </dgm:presLayoutVars>
      </dgm:prSet>
      <dgm:spPr/>
    </dgm:pt>
    <dgm:pt modelId="{80A91F2F-7A48-44AF-9F6A-E4CAA555FD9B}" type="pres">
      <dgm:prSet presAssocID="{E8C6E699-5717-4675-A703-4386A91D6B9B}" presName="composite" presStyleCnt="0"/>
      <dgm:spPr/>
    </dgm:pt>
    <dgm:pt modelId="{26100702-3A43-4CB3-9338-3D1639551D26}" type="pres">
      <dgm:prSet presAssocID="{E8C6E699-5717-4675-A703-4386A91D6B9B}" presName="parTx" presStyleLbl="node1" presStyleIdx="0" presStyleCnt="5">
        <dgm:presLayoutVars>
          <dgm:chMax val="0"/>
          <dgm:chPref val="0"/>
          <dgm:bulletEnabled val="1"/>
        </dgm:presLayoutVars>
      </dgm:prSet>
      <dgm:spPr/>
    </dgm:pt>
    <dgm:pt modelId="{8125F816-3205-4592-A130-5A944FC7EE9D}" type="pres">
      <dgm:prSet presAssocID="{E8C6E699-5717-4675-A703-4386A91D6B9B}" presName="parSh" presStyleLbl="node1" presStyleIdx="0" presStyleCnt="5" custScaleX="110348" custScaleY="161255" custLinFactNeighborX="16178" custLinFactNeighborY="14664"/>
      <dgm:spPr/>
    </dgm:pt>
    <dgm:pt modelId="{D2DD642C-D9A0-4974-90DE-1569344A6DBE}" type="pres">
      <dgm:prSet presAssocID="{E8C6E699-5717-4675-A703-4386A91D6B9B}" presName="desTx" presStyleLbl="fgAcc1" presStyleIdx="0" presStyleCnt="5" custScaleX="125203" custScaleY="76451" custLinFactNeighborX="8977" custLinFactNeighborY="15">
        <dgm:presLayoutVars>
          <dgm:bulletEnabled val="1"/>
        </dgm:presLayoutVars>
      </dgm:prSet>
      <dgm:spPr/>
    </dgm:pt>
    <dgm:pt modelId="{2ED4A36A-2508-4C3C-AC13-48133756DFB9}" type="pres">
      <dgm:prSet presAssocID="{B2A5506C-9CAC-48F8-AE42-B5D1117AF49B}" presName="sibTrans" presStyleLbl="sibTrans2D1" presStyleIdx="0" presStyleCnt="4"/>
      <dgm:spPr/>
    </dgm:pt>
    <dgm:pt modelId="{B5A37A6E-5294-438D-A1EF-2C1400417FC9}" type="pres">
      <dgm:prSet presAssocID="{B2A5506C-9CAC-48F8-AE42-B5D1117AF49B}" presName="connTx" presStyleLbl="sibTrans2D1" presStyleIdx="0" presStyleCnt="4"/>
      <dgm:spPr/>
    </dgm:pt>
    <dgm:pt modelId="{19903A6B-11E4-4ADF-8D2D-94FE223267AA}" type="pres">
      <dgm:prSet presAssocID="{72E28053-AFF3-4EF6-97E9-9B2643E4D95E}" presName="composite" presStyleCnt="0"/>
      <dgm:spPr/>
    </dgm:pt>
    <dgm:pt modelId="{AD560704-A0DE-458D-A89A-511C1F0436FE}" type="pres">
      <dgm:prSet presAssocID="{72E28053-AFF3-4EF6-97E9-9B2643E4D95E}" presName="parTx" presStyleLbl="node1" presStyleIdx="0" presStyleCnt="5">
        <dgm:presLayoutVars>
          <dgm:chMax val="0"/>
          <dgm:chPref val="0"/>
          <dgm:bulletEnabled val="1"/>
        </dgm:presLayoutVars>
      </dgm:prSet>
      <dgm:spPr/>
    </dgm:pt>
    <dgm:pt modelId="{7F0EA21B-7FE9-4143-854E-8A98B40E2479}" type="pres">
      <dgm:prSet presAssocID="{72E28053-AFF3-4EF6-97E9-9B2643E4D95E}" presName="parSh" presStyleLbl="node1" presStyleIdx="1" presStyleCnt="5" custScaleX="110348" custScaleY="113608" custLinFactNeighborX="3106" custLinFactNeighborY="-2316"/>
      <dgm:spPr/>
    </dgm:pt>
    <dgm:pt modelId="{9718BD54-21BB-48FE-8913-4C96A5246C7D}" type="pres">
      <dgm:prSet presAssocID="{72E28053-AFF3-4EF6-97E9-9B2643E4D95E}" presName="desTx" presStyleLbl="fgAcc1" presStyleIdx="1" presStyleCnt="5" custScaleX="131556" custScaleY="76451" custLinFactNeighborX="-1595" custLinFactNeighborY="36337">
        <dgm:presLayoutVars>
          <dgm:bulletEnabled val="1"/>
        </dgm:presLayoutVars>
      </dgm:prSet>
      <dgm:spPr/>
    </dgm:pt>
    <dgm:pt modelId="{C914F2F7-752E-4A68-ACA6-9D1FAC8A5882}" type="pres">
      <dgm:prSet presAssocID="{BEDE6F55-0A9B-4646-8436-766896B6F074}" presName="sibTrans" presStyleLbl="sibTrans2D1" presStyleIdx="1" presStyleCnt="4"/>
      <dgm:spPr/>
    </dgm:pt>
    <dgm:pt modelId="{D1993A1B-8AAA-427B-A4C1-21CA966BE36D}" type="pres">
      <dgm:prSet presAssocID="{BEDE6F55-0A9B-4646-8436-766896B6F074}" presName="connTx" presStyleLbl="sibTrans2D1" presStyleIdx="1" presStyleCnt="4"/>
      <dgm:spPr/>
    </dgm:pt>
    <dgm:pt modelId="{4EB2EE3B-4282-4353-A434-A82106192945}" type="pres">
      <dgm:prSet presAssocID="{2731710C-01EB-4F16-AA5B-262411854A2F}" presName="composite" presStyleCnt="0"/>
      <dgm:spPr/>
    </dgm:pt>
    <dgm:pt modelId="{7F9AA54C-5C48-484B-B720-06B720B9942C}" type="pres">
      <dgm:prSet presAssocID="{2731710C-01EB-4F16-AA5B-262411854A2F}" presName="parTx" presStyleLbl="node1" presStyleIdx="1" presStyleCnt="5">
        <dgm:presLayoutVars>
          <dgm:chMax val="0"/>
          <dgm:chPref val="0"/>
          <dgm:bulletEnabled val="1"/>
        </dgm:presLayoutVars>
      </dgm:prSet>
      <dgm:spPr/>
    </dgm:pt>
    <dgm:pt modelId="{BB9C1434-7273-494A-8846-152AD034DBE9}" type="pres">
      <dgm:prSet presAssocID="{2731710C-01EB-4F16-AA5B-262411854A2F}" presName="parSh" presStyleLbl="node1" presStyleIdx="2" presStyleCnt="5" custScaleX="110348" custScaleY="139066" custLinFactNeighborX="5848" custLinFactNeighborY="2347"/>
      <dgm:spPr/>
    </dgm:pt>
    <dgm:pt modelId="{6FFED5B9-53EA-4138-931E-4E0CAB8F1CFE}" type="pres">
      <dgm:prSet presAssocID="{2731710C-01EB-4F16-AA5B-262411854A2F}" presName="desTx" presStyleLbl="fgAcc1" presStyleIdx="2" presStyleCnt="5" custScaleX="138482" custScaleY="76451" custLinFactNeighborX="8904" custLinFactNeighborY="4175">
        <dgm:presLayoutVars>
          <dgm:bulletEnabled val="1"/>
        </dgm:presLayoutVars>
      </dgm:prSet>
      <dgm:spPr/>
    </dgm:pt>
    <dgm:pt modelId="{1EF72D74-DA55-4576-A5D8-E806896F4659}" type="pres">
      <dgm:prSet presAssocID="{562CDAFF-C58F-4C9E-A26D-FB3F65E4B83B}" presName="sibTrans" presStyleLbl="sibTrans2D1" presStyleIdx="2" presStyleCnt="4"/>
      <dgm:spPr/>
    </dgm:pt>
    <dgm:pt modelId="{B9F2FD70-EEAD-4E22-855F-C6A25B563733}" type="pres">
      <dgm:prSet presAssocID="{562CDAFF-C58F-4C9E-A26D-FB3F65E4B83B}" presName="connTx" presStyleLbl="sibTrans2D1" presStyleIdx="2" presStyleCnt="4"/>
      <dgm:spPr/>
    </dgm:pt>
    <dgm:pt modelId="{493E3FDB-CBF0-466D-BA5F-E96893D29E93}" type="pres">
      <dgm:prSet presAssocID="{3BE4C869-1F7D-483A-972F-2A4CC9245059}" presName="composite" presStyleCnt="0"/>
      <dgm:spPr/>
    </dgm:pt>
    <dgm:pt modelId="{726B4AFF-D01F-4A82-A560-E8DEB5A4FDD6}" type="pres">
      <dgm:prSet presAssocID="{3BE4C869-1F7D-483A-972F-2A4CC9245059}" presName="parTx" presStyleLbl="node1" presStyleIdx="2" presStyleCnt="5">
        <dgm:presLayoutVars>
          <dgm:chMax val="0"/>
          <dgm:chPref val="0"/>
          <dgm:bulletEnabled val="1"/>
        </dgm:presLayoutVars>
      </dgm:prSet>
      <dgm:spPr/>
    </dgm:pt>
    <dgm:pt modelId="{6B779411-A6DC-4333-88AD-E46F820A1BF7}" type="pres">
      <dgm:prSet presAssocID="{3BE4C869-1F7D-483A-972F-2A4CC9245059}" presName="parSh" presStyleLbl="node1" presStyleIdx="3" presStyleCnt="5" custScaleX="110348" custScaleY="113608" custLinFactNeighborX="-443" custLinFactNeighborY="-2316"/>
      <dgm:spPr/>
    </dgm:pt>
    <dgm:pt modelId="{B59E51B5-C5A0-4708-8C64-DDF06D79F0E6}" type="pres">
      <dgm:prSet presAssocID="{3BE4C869-1F7D-483A-972F-2A4CC9245059}" presName="desTx" presStyleLbl="fgAcc1" presStyleIdx="3" presStyleCnt="5" custScaleX="126031" custScaleY="76451" custLinFactNeighborX="-6240" custLinFactNeighborY="8949">
        <dgm:presLayoutVars>
          <dgm:bulletEnabled val="1"/>
        </dgm:presLayoutVars>
      </dgm:prSet>
      <dgm:spPr/>
    </dgm:pt>
    <dgm:pt modelId="{B4DBD851-5595-4DB3-A922-10491C8B27D0}" type="pres">
      <dgm:prSet presAssocID="{2B8ECA27-BB9E-42C3-8A64-E152D0B3350D}" presName="sibTrans" presStyleLbl="sibTrans2D1" presStyleIdx="3" presStyleCnt="4"/>
      <dgm:spPr/>
    </dgm:pt>
    <dgm:pt modelId="{7EE67E3D-D530-4008-A4C0-AE39134EF1BB}" type="pres">
      <dgm:prSet presAssocID="{2B8ECA27-BB9E-42C3-8A64-E152D0B3350D}" presName="connTx" presStyleLbl="sibTrans2D1" presStyleIdx="3" presStyleCnt="4"/>
      <dgm:spPr/>
    </dgm:pt>
    <dgm:pt modelId="{1DD48C63-DD87-4DB3-ADDB-CFF964A7DC82}" type="pres">
      <dgm:prSet presAssocID="{2E3EAE20-98C8-47BA-A3B0-99E247FE16B3}" presName="composite" presStyleCnt="0"/>
      <dgm:spPr/>
    </dgm:pt>
    <dgm:pt modelId="{48A4C9DA-A6DA-4DD3-B88B-7716C0DFF19B}" type="pres">
      <dgm:prSet presAssocID="{2E3EAE20-98C8-47BA-A3B0-99E247FE16B3}" presName="parTx" presStyleLbl="node1" presStyleIdx="3" presStyleCnt="5">
        <dgm:presLayoutVars>
          <dgm:chMax val="0"/>
          <dgm:chPref val="0"/>
          <dgm:bulletEnabled val="1"/>
        </dgm:presLayoutVars>
      </dgm:prSet>
      <dgm:spPr/>
    </dgm:pt>
    <dgm:pt modelId="{7B9CF625-A5E8-4684-AB33-8EBFAEA76735}" type="pres">
      <dgm:prSet presAssocID="{2E3EAE20-98C8-47BA-A3B0-99E247FE16B3}" presName="parSh" presStyleLbl="node1" presStyleIdx="4" presStyleCnt="5" custScaleX="110348" custScaleY="113608" custLinFactNeighborX="-4343" custLinFactNeighborY="-2316"/>
      <dgm:spPr/>
    </dgm:pt>
    <dgm:pt modelId="{D39D078C-5F1B-4A2A-9F9B-02E5C238D795}" type="pres">
      <dgm:prSet presAssocID="{2E3EAE20-98C8-47BA-A3B0-99E247FE16B3}" presName="desTx" presStyleLbl="fgAcc1" presStyleIdx="4" presStyleCnt="5" custScaleX="127369" custScaleY="76451" custLinFactNeighborX="-6786" custLinFactNeighborY="37013">
        <dgm:presLayoutVars>
          <dgm:bulletEnabled val="1"/>
        </dgm:presLayoutVars>
      </dgm:prSet>
      <dgm:spPr/>
    </dgm:pt>
  </dgm:ptLst>
  <dgm:cxnLst>
    <dgm:cxn modelId="{BE203802-F4ED-4D99-86C9-F18773B71121}" srcId="{3E7A7365-18A3-4E23-9D74-4D3A89F41441}" destId="{2731710C-01EB-4F16-AA5B-262411854A2F}" srcOrd="2" destOrd="0" parTransId="{1B6806DF-4ED4-4F99-97F8-A04586010313}" sibTransId="{562CDAFF-C58F-4C9E-A26D-FB3F65E4B83B}"/>
    <dgm:cxn modelId="{217B1103-32EB-42F1-B805-BD496E74ED7D}" type="presOf" srcId="{72E28053-AFF3-4EF6-97E9-9B2643E4D95E}" destId="{AD560704-A0DE-458D-A89A-511C1F0436FE}" srcOrd="0" destOrd="0" presId="urn:microsoft.com/office/officeart/2005/8/layout/process3"/>
    <dgm:cxn modelId="{2339F310-C8B6-48E8-A62F-3A38FB724B8B}" type="presOf" srcId="{2B8ECA27-BB9E-42C3-8A64-E152D0B3350D}" destId="{7EE67E3D-D530-4008-A4C0-AE39134EF1BB}" srcOrd="1" destOrd="0" presId="urn:microsoft.com/office/officeart/2005/8/layout/process3"/>
    <dgm:cxn modelId="{74289820-2D2E-4E38-A56B-B03E340A5FCB}" type="presOf" srcId="{3BE4C869-1F7D-483A-972F-2A4CC9245059}" destId="{6B779411-A6DC-4333-88AD-E46F820A1BF7}" srcOrd="1" destOrd="0" presId="urn:microsoft.com/office/officeart/2005/8/layout/process3"/>
    <dgm:cxn modelId="{9261B221-0304-4D54-BDC0-854946349944}" type="presOf" srcId="{E8C6E699-5717-4675-A703-4386A91D6B9B}" destId="{26100702-3A43-4CB3-9338-3D1639551D26}" srcOrd="0" destOrd="0" presId="urn:microsoft.com/office/officeart/2005/8/layout/process3"/>
    <dgm:cxn modelId="{9C18D42B-875A-4CDB-B17E-6CB527D7E4AD}" type="presOf" srcId="{BEDE6F55-0A9B-4646-8436-766896B6F074}" destId="{C914F2F7-752E-4A68-ACA6-9D1FAC8A5882}" srcOrd="0" destOrd="0" presId="urn:microsoft.com/office/officeart/2005/8/layout/process3"/>
    <dgm:cxn modelId="{5EB7D935-A753-465E-A010-981D85E33763}" type="presOf" srcId="{2B8ECA27-BB9E-42C3-8A64-E152D0B3350D}" destId="{B4DBD851-5595-4DB3-A922-10491C8B27D0}" srcOrd="0" destOrd="0" presId="urn:microsoft.com/office/officeart/2005/8/layout/process3"/>
    <dgm:cxn modelId="{C34EC83D-1552-4940-91CE-37EBB5DC433B}" type="presOf" srcId="{B2A5506C-9CAC-48F8-AE42-B5D1117AF49B}" destId="{B5A37A6E-5294-438D-A1EF-2C1400417FC9}" srcOrd="1" destOrd="0" presId="urn:microsoft.com/office/officeart/2005/8/layout/process3"/>
    <dgm:cxn modelId="{1BAC7B5E-363E-4BF1-BF55-7933CC69BF18}" type="presOf" srcId="{2731710C-01EB-4F16-AA5B-262411854A2F}" destId="{7F9AA54C-5C48-484B-B720-06B720B9942C}" srcOrd="0" destOrd="0" presId="urn:microsoft.com/office/officeart/2005/8/layout/process3"/>
    <dgm:cxn modelId="{6BF41562-4CF4-4482-B04B-22B9EB4B9C34}" srcId="{3E7A7365-18A3-4E23-9D74-4D3A89F41441}" destId="{72E28053-AFF3-4EF6-97E9-9B2643E4D95E}" srcOrd="1" destOrd="0" parTransId="{50D890CD-1B6C-48A1-BC86-FDFCE466F912}" sibTransId="{BEDE6F55-0A9B-4646-8436-766896B6F074}"/>
    <dgm:cxn modelId="{4F49A563-6439-4066-8E97-77ABD0621148}" type="presOf" srcId="{E8C6E699-5717-4675-A703-4386A91D6B9B}" destId="{8125F816-3205-4592-A130-5A944FC7EE9D}" srcOrd="1" destOrd="0" presId="urn:microsoft.com/office/officeart/2005/8/layout/process3"/>
    <dgm:cxn modelId="{CCA4CB49-1365-4BC6-8898-12E4BE075CBD}" srcId="{3E7A7365-18A3-4E23-9D74-4D3A89F41441}" destId="{2E3EAE20-98C8-47BA-A3B0-99E247FE16B3}" srcOrd="4" destOrd="0" parTransId="{19DB035E-1FF8-40FA-923E-041659259DD0}" sibTransId="{E91ED150-0AE1-495D-902B-9ADC60BE696E}"/>
    <dgm:cxn modelId="{6389064B-6CA0-4353-AC46-E787747DA844}" srcId="{3E7A7365-18A3-4E23-9D74-4D3A89F41441}" destId="{3BE4C869-1F7D-483A-972F-2A4CC9245059}" srcOrd="3" destOrd="0" parTransId="{4351B53F-8D7A-44F8-8335-38F84582E166}" sibTransId="{2B8ECA27-BB9E-42C3-8A64-E152D0B3350D}"/>
    <dgm:cxn modelId="{C83F556F-A551-43DC-BCD5-B02039C64C9A}" type="presOf" srcId="{3BE4C869-1F7D-483A-972F-2A4CC9245059}" destId="{726B4AFF-D01F-4A82-A560-E8DEB5A4FDD6}" srcOrd="0" destOrd="0" presId="urn:microsoft.com/office/officeart/2005/8/layout/process3"/>
    <dgm:cxn modelId="{AE743B59-3E56-4866-A3DE-BE45321F06C3}" type="presOf" srcId="{0B34EEEB-9756-4A87-A50A-902FAC73A163}" destId="{6FFED5B9-53EA-4138-931E-4E0CAB8F1CFE}" srcOrd="0" destOrd="0" presId="urn:microsoft.com/office/officeart/2005/8/layout/process3"/>
    <dgm:cxn modelId="{235B387E-34E7-4A24-96F9-0FFB8AC6ACD2}" srcId="{3E7A7365-18A3-4E23-9D74-4D3A89F41441}" destId="{E8C6E699-5717-4675-A703-4386A91D6B9B}" srcOrd="0" destOrd="0" parTransId="{20FB6443-71D4-4F9D-A8B5-89F1A0E77CD2}" sibTransId="{B2A5506C-9CAC-48F8-AE42-B5D1117AF49B}"/>
    <dgm:cxn modelId="{484E9687-2E5E-4EDA-900E-FD04C86F99ED}" type="presOf" srcId="{B75B5864-8D1B-4CD0-8275-5174D0A2E5B8}" destId="{D2DD642C-D9A0-4974-90DE-1569344A6DBE}" srcOrd="0" destOrd="0" presId="urn:microsoft.com/office/officeart/2005/8/layout/process3"/>
    <dgm:cxn modelId="{220C988E-8310-47C7-A188-49BFB64DB936}" type="presOf" srcId="{BEDE6F55-0A9B-4646-8436-766896B6F074}" destId="{D1993A1B-8AAA-427B-A4C1-21CA966BE36D}" srcOrd="1" destOrd="0" presId="urn:microsoft.com/office/officeart/2005/8/layout/process3"/>
    <dgm:cxn modelId="{B555FD9A-3DD9-414B-A25E-ED8C40194566}" srcId="{3BE4C869-1F7D-483A-972F-2A4CC9245059}" destId="{4721BB18-A3D6-470F-BB9C-A5A03D0D3D73}" srcOrd="0" destOrd="0" parTransId="{8F1C1B46-246C-4260-90D6-4AA79C025FCA}" sibTransId="{D041F547-825C-44B5-97B9-5DE95F0E2E69}"/>
    <dgm:cxn modelId="{FB1849AE-4394-4607-AB28-22F138400AB0}" type="presOf" srcId="{2731710C-01EB-4F16-AA5B-262411854A2F}" destId="{BB9C1434-7273-494A-8846-152AD034DBE9}" srcOrd="1" destOrd="0" presId="urn:microsoft.com/office/officeart/2005/8/layout/process3"/>
    <dgm:cxn modelId="{BED0AAB8-A464-4703-849E-E42EA8B8FCE7}" type="presOf" srcId="{B2A5506C-9CAC-48F8-AE42-B5D1117AF49B}" destId="{2ED4A36A-2508-4C3C-AC13-48133756DFB9}" srcOrd="0" destOrd="0" presId="urn:microsoft.com/office/officeart/2005/8/layout/process3"/>
    <dgm:cxn modelId="{575D28BE-96DF-4A39-A914-257F1888F558}" type="presOf" srcId="{562CDAFF-C58F-4C9E-A26D-FB3F65E4B83B}" destId="{B9F2FD70-EEAD-4E22-855F-C6A25B563733}" srcOrd="1" destOrd="0" presId="urn:microsoft.com/office/officeart/2005/8/layout/process3"/>
    <dgm:cxn modelId="{19A6DCCB-7649-40CC-8094-CE5BB4FA1FFB}" type="presOf" srcId="{2E3EAE20-98C8-47BA-A3B0-99E247FE16B3}" destId="{7B9CF625-A5E8-4684-AB33-8EBFAEA76735}" srcOrd="1" destOrd="0" presId="urn:microsoft.com/office/officeart/2005/8/layout/process3"/>
    <dgm:cxn modelId="{6890DCD0-66BD-4ED5-9834-7BE794DA4865}" type="presOf" srcId="{562CDAFF-C58F-4C9E-A26D-FB3F65E4B83B}" destId="{1EF72D74-DA55-4576-A5D8-E806896F4659}" srcOrd="0" destOrd="0" presId="urn:microsoft.com/office/officeart/2005/8/layout/process3"/>
    <dgm:cxn modelId="{C95777D2-F28C-4183-9F09-EA8C1B4AAD57}" srcId="{2731710C-01EB-4F16-AA5B-262411854A2F}" destId="{0B34EEEB-9756-4A87-A50A-902FAC73A163}" srcOrd="0" destOrd="0" parTransId="{9CB6EF87-1F96-452D-9BCC-70B36B818B5E}" sibTransId="{17B688B8-5C00-4F76-BB03-723349AE8A30}"/>
    <dgm:cxn modelId="{1D7FE1D3-94F3-45C2-83F5-55EE9FDE8437}" type="presOf" srcId="{3E7A7365-18A3-4E23-9D74-4D3A89F41441}" destId="{A1D89A13-441A-4FA4-9297-F2E5CB85107D}" srcOrd="0" destOrd="0" presId="urn:microsoft.com/office/officeart/2005/8/layout/process3"/>
    <dgm:cxn modelId="{BF7475D6-C679-4349-8BD1-7E66A36E8A7D}" type="presOf" srcId="{2E3EAE20-98C8-47BA-A3B0-99E247FE16B3}" destId="{48A4C9DA-A6DA-4DD3-B88B-7716C0DFF19B}" srcOrd="0" destOrd="0" presId="urn:microsoft.com/office/officeart/2005/8/layout/process3"/>
    <dgm:cxn modelId="{692617DA-BD61-49D6-8DEA-1978FE868D84}" srcId="{2E3EAE20-98C8-47BA-A3B0-99E247FE16B3}" destId="{D839EE33-2E9C-4BCE-906C-4B845610CC44}" srcOrd="0" destOrd="0" parTransId="{439E6A4C-B714-49DE-8529-D4FDFC0371BC}" sibTransId="{A3127C77-D12B-4939-BB4D-378EBC6E6FD1}"/>
    <dgm:cxn modelId="{16A993DD-BC27-4286-9383-A6D1965961C6}" srcId="{E8C6E699-5717-4675-A703-4386A91D6B9B}" destId="{B75B5864-8D1B-4CD0-8275-5174D0A2E5B8}" srcOrd="0" destOrd="0" parTransId="{F001ED4C-9DDA-4BF8-A188-28BD7079215A}" sibTransId="{77981E6A-4D26-47E4-A3EB-5922C1435E08}"/>
    <dgm:cxn modelId="{847427DF-EA20-49CB-B84C-762A0D7FD4D2}" type="presOf" srcId="{4721BB18-A3D6-470F-BB9C-A5A03D0D3D73}" destId="{B59E51B5-C5A0-4708-8C64-DDF06D79F0E6}" srcOrd="0" destOrd="0" presId="urn:microsoft.com/office/officeart/2005/8/layout/process3"/>
    <dgm:cxn modelId="{AEB5F5E0-6CEC-4343-8731-325E732872CF}" type="presOf" srcId="{D839EE33-2E9C-4BCE-906C-4B845610CC44}" destId="{D39D078C-5F1B-4A2A-9F9B-02E5C238D795}" srcOrd="0" destOrd="0" presId="urn:microsoft.com/office/officeart/2005/8/layout/process3"/>
    <dgm:cxn modelId="{CD79A3E3-6F28-425F-BC24-28585265DFA7}" type="presOf" srcId="{CB484FFC-978F-40F8-A790-2A2472312108}" destId="{9718BD54-21BB-48FE-8913-4C96A5246C7D}" srcOrd="0" destOrd="0" presId="urn:microsoft.com/office/officeart/2005/8/layout/process3"/>
    <dgm:cxn modelId="{B472D8E5-63B9-473A-9077-4D2119E22204}" type="presOf" srcId="{72E28053-AFF3-4EF6-97E9-9B2643E4D95E}" destId="{7F0EA21B-7FE9-4143-854E-8A98B40E2479}" srcOrd="1" destOrd="0" presId="urn:microsoft.com/office/officeart/2005/8/layout/process3"/>
    <dgm:cxn modelId="{D0B6BCFA-96C9-4D1C-8933-F45E4B1F0207}" srcId="{72E28053-AFF3-4EF6-97E9-9B2643E4D95E}" destId="{CB484FFC-978F-40F8-A790-2A2472312108}" srcOrd="0" destOrd="0" parTransId="{595DD052-8799-47E1-86DA-8E241D096A96}" sibTransId="{76C8C515-A2BE-4BEC-9D5A-6811E47B3C2F}"/>
    <dgm:cxn modelId="{AFACA663-7D4D-4FF0-A3BE-A8730E080179}" type="presParOf" srcId="{A1D89A13-441A-4FA4-9297-F2E5CB85107D}" destId="{80A91F2F-7A48-44AF-9F6A-E4CAA555FD9B}" srcOrd="0" destOrd="0" presId="urn:microsoft.com/office/officeart/2005/8/layout/process3"/>
    <dgm:cxn modelId="{F57C796C-F0EE-4C50-BAF2-8B5179B44920}" type="presParOf" srcId="{80A91F2F-7A48-44AF-9F6A-E4CAA555FD9B}" destId="{26100702-3A43-4CB3-9338-3D1639551D26}" srcOrd="0" destOrd="0" presId="urn:microsoft.com/office/officeart/2005/8/layout/process3"/>
    <dgm:cxn modelId="{E07D949C-677A-45FE-B4B4-730A83452755}" type="presParOf" srcId="{80A91F2F-7A48-44AF-9F6A-E4CAA555FD9B}" destId="{8125F816-3205-4592-A130-5A944FC7EE9D}" srcOrd="1" destOrd="0" presId="urn:microsoft.com/office/officeart/2005/8/layout/process3"/>
    <dgm:cxn modelId="{9D83B486-EA0C-4F7F-B3E8-3412864B42AD}" type="presParOf" srcId="{80A91F2F-7A48-44AF-9F6A-E4CAA555FD9B}" destId="{D2DD642C-D9A0-4974-90DE-1569344A6DBE}" srcOrd="2" destOrd="0" presId="urn:microsoft.com/office/officeart/2005/8/layout/process3"/>
    <dgm:cxn modelId="{53690A0D-AE37-4682-8AAC-D8FD04065BA3}" type="presParOf" srcId="{A1D89A13-441A-4FA4-9297-F2E5CB85107D}" destId="{2ED4A36A-2508-4C3C-AC13-48133756DFB9}" srcOrd="1" destOrd="0" presId="urn:microsoft.com/office/officeart/2005/8/layout/process3"/>
    <dgm:cxn modelId="{2B5157DB-9311-444E-8C48-7595EDDE897A}" type="presParOf" srcId="{2ED4A36A-2508-4C3C-AC13-48133756DFB9}" destId="{B5A37A6E-5294-438D-A1EF-2C1400417FC9}" srcOrd="0" destOrd="0" presId="urn:microsoft.com/office/officeart/2005/8/layout/process3"/>
    <dgm:cxn modelId="{FCB7245F-E590-4DE7-9A60-5D18D9B5A7DC}" type="presParOf" srcId="{A1D89A13-441A-4FA4-9297-F2E5CB85107D}" destId="{19903A6B-11E4-4ADF-8D2D-94FE223267AA}" srcOrd="2" destOrd="0" presId="urn:microsoft.com/office/officeart/2005/8/layout/process3"/>
    <dgm:cxn modelId="{490DA595-05FB-4312-A4E8-CDD93A30D614}" type="presParOf" srcId="{19903A6B-11E4-4ADF-8D2D-94FE223267AA}" destId="{AD560704-A0DE-458D-A89A-511C1F0436FE}" srcOrd="0" destOrd="0" presId="urn:microsoft.com/office/officeart/2005/8/layout/process3"/>
    <dgm:cxn modelId="{23FE0118-B8CA-4309-9478-6814FFEF834A}" type="presParOf" srcId="{19903A6B-11E4-4ADF-8D2D-94FE223267AA}" destId="{7F0EA21B-7FE9-4143-854E-8A98B40E2479}" srcOrd="1" destOrd="0" presId="urn:microsoft.com/office/officeart/2005/8/layout/process3"/>
    <dgm:cxn modelId="{795E3655-0503-47F6-9A0B-9A92B0E504CB}" type="presParOf" srcId="{19903A6B-11E4-4ADF-8D2D-94FE223267AA}" destId="{9718BD54-21BB-48FE-8913-4C96A5246C7D}" srcOrd="2" destOrd="0" presId="urn:microsoft.com/office/officeart/2005/8/layout/process3"/>
    <dgm:cxn modelId="{67A60B02-0B1F-407A-B0B0-5955FC0E089A}" type="presParOf" srcId="{A1D89A13-441A-4FA4-9297-F2E5CB85107D}" destId="{C914F2F7-752E-4A68-ACA6-9D1FAC8A5882}" srcOrd="3" destOrd="0" presId="urn:microsoft.com/office/officeart/2005/8/layout/process3"/>
    <dgm:cxn modelId="{0A2B4CDB-3E0F-45A5-84EA-C9CEFFE75A47}" type="presParOf" srcId="{C914F2F7-752E-4A68-ACA6-9D1FAC8A5882}" destId="{D1993A1B-8AAA-427B-A4C1-21CA966BE36D}" srcOrd="0" destOrd="0" presId="urn:microsoft.com/office/officeart/2005/8/layout/process3"/>
    <dgm:cxn modelId="{646F2C91-F91F-4ADF-A261-97D2B673AA30}" type="presParOf" srcId="{A1D89A13-441A-4FA4-9297-F2E5CB85107D}" destId="{4EB2EE3B-4282-4353-A434-A82106192945}" srcOrd="4" destOrd="0" presId="urn:microsoft.com/office/officeart/2005/8/layout/process3"/>
    <dgm:cxn modelId="{37897422-707B-4539-82BC-DC094F0B4171}" type="presParOf" srcId="{4EB2EE3B-4282-4353-A434-A82106192945}" destId="{7F9AA54C-5C48-484B-B720-06B720B9942C}" srcOrd="0" destOrd="0" presId="urn:microsoft.com/office/officeart/2005/8/layout/process3"/>
    <dgm:cxn modelId="{5EA4C7B2-515F-48A4-80F9-5D6EA014F350}" type="presParOf" srcId="{4EB2EE3B-4282-4353-A434-A82106192945}" destId="{BB9C1434-7273-494A-8846-152AD034DBE9}" srcOrd="1" destOrd="0" presId="urn:microsoft.com/office/officeart/2005/8/layout/process3"/>
    <dgm:cxn modelId="{C4244C58-3F00-4559-B200-47C061BA79D4}" type="presParOf" srcId="{4EB2EE3B-4282-4353-A434-A82106192945}" destId="{6FFED5B9-53EA-4138-931E-4E0CAB8F1CFE}" srcOrd="2" destOrd="0" presId="urn:microsoft.com/office/officeart/2005/8/layout/process3"/>
    <dgm:cxn modelId="{428511A1-BB6C-448F-A7B2-69CC97CBBB5C}" type="presParOf" srcId="{A1D89A13-441A-4FA4-9297-F2E5CB85107D}" destId="{1EF72D74-DA55-4576-A5D8-E806896F4659}" srcOrd="5" destOrd="0" presId="urn:microsoft.com/office/officeart/2005/8/layout/process3"/>
    <dgm:cxn modelId="{5F86F8F5-87B1-483D-BE32-61F15109A4B2}" type="presParOf" srcId="{1EF72D74-DA55-4576-A5D8-E806896F4659}" destId="{B9F2FD70-EEAD-4E22-855F-C6A25B563733}" srcOrd="0" destOrd="0" presId="urn:microsoft.com/office/officeart/2005/8/layout/process3"/>
    <dgm:cxn modelId="{D5FE296D-35B3-4AEB-AD41-3DFFA44B6BB7}" type="presParOf" srcId="{A1D89A13-441A-4FA4-9297-F2E5CB85107D}" destId="{493E3FDB-CBF0-466D-BA5F-E96893D29E93}" srcOrd="6" destOrd="0" presId="urn:microsoft.com/office/officeart/2005/8/layout/process3"/>
    <dgm:cxn modelId="{CB0B6108-52F9-4C10-BC6C-BA9A429ED61A}" type="presParOf" srcId="{493E3FDB-CBF0-466D-BA5F-E96893D29E93}" destId="{726B4AFF-D01F-4A82-A560-E8DEB5A4FDD6}" srcOrd="0" destOrd="0" presId="urn:microsoft.com/office/officeart/2005/8/layout/process3"/>
    <dgm:cxn modelId="{701D2357-13CC-4471-9A81-3DD205FD284A}" type="presParOf" srcId="{493E3FDB-CBF0-466D-BA5F-E96893D29E93}" destId="{6B779411-A6DC-4333-88AD-E46F820A1BF7}" srcOrd="1" destOrd="0" presId="urn:microsoft.com/office/officeart/2005/8/layout/process3"/>
    <dgm:cxn modelId="{9957C0D4-7CB2-482A-ABB9-6B290EE60F34}" type="presParOf" srcId="{493E3FDB-CBF0-466D-BA5F-E96893D29E93}" destId="{B59E51B5-C5A0-4708-8C64-DDF06D79F0E6}" srcOrd="2" destOrd="0" presId="urn:microsoft.com/office/officeart/2005/8/layout/process3"/>
    <dgm:cxn modelId="{176AD04B-64E9-4399-802C-F9660E303E97}" type="presParOf" srcId="{A1D89A13-441A-4FA4-9297-F2E5CB85107D}" destId="{B4DBD851-5595-4DB3-A922-10491C8B27D0}" srcOrd="7" destOrd="0" presId="urn:microsoft.com/office/officeart/2005/8/layout/process3"/>
    <dgm:cxn modelId="{B4E73F45-F3AA-4B95-B85B-C85FE00233F6}" type="presParOf" srcId="{B4DBD851-5595-4DB3-A922-10491C8B27D0}" destId="{7EE67E3D-D530-4008-A4C0-AE39134EF1BB}" srcOrd="0" destOrd="0" presId="urn:microsoft.com/office/officeart/2005/8/layout/process3"/>
    <dgm:cxn modelId="{71EFF1CB-9366-4D11-A65F-DD7335B96B3B}" type="presParOf" srcId="{A1D89A13-441A-4FA4-9297-F2E5CB85107D}" destId="{1DD48C63-DD87-4DB3-ADDB-CFF964A7DC82}" srcOrd="8" destOrd="0" presId="urn:microsoft.com/office/officeart/2005/8/layout/process3"/>
    <dgm:cxn modelId="{897F42D3-2A86-478B-9AE2-C45DF5AE0D9F}" type="presParOf" srcId="{1DD48C63-DD87-4DB3-ADDB-CFF964A7DC82}" destId="{48A4C9DA-A6DA-4DD3-B88B-7716C0DFF19B}" srcOrd="0" destOrd="0" presId="urn:microsoft.com/office/officeart/2005/8/layout/process3"/>
    <dgm:cxn modelId="{B6DB5AFB-BA1F-46DF-A91C-5EC80F7F9569}" type="presParOf" srcId="{1DD48C63-DD87-4DB3-ADDB-CFF964A7DC82}" destId="{7B9CF625-A5E8-4684-AB33-8EBFAEA76735}" srcOrd="1" destOrd="0" presId="urn:microsoft.com/office/officeart/2005/8/layout/process3"/>
    <dgm:cxn modelId="{5AA42E34-AB43-4A6D-BCB6-FC9F0A59C84B}" type="presParOf" srcId="{1DD48C63-DD87-4DB3-ADDB-CFF964A7DC82}" destId="{D39D078C-5F1B-4A2A-9F9B-02E5C238D795}"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5F816-3205-4592-A130-5A944FC7EE9D}">
      <dsp:nvSpPr>
        <dsp:cNvPr id="0" name=""/>
        <dsp:cNvSpPr/>
      </dsp:nvSpPr>
      <dsp:spPr>
        <a:xfrm>
          <a:off x="209720" y="232741"/>
          <a:ext cx="1386091" cy="404040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n-US" sz="2000" b="0" kern="1200" dirty="0"/>
            <a:t>Digitally Designed</a:t>
          </a:r>
        </a:p>
      </dsp:txBody>
      <dsp:txXfrm>
        <a:off x="209720" y="232741"/>
        <a:ext cx="1386091" cy="810215"/>
      </dsp:txXfrm>
    </dsp:sp>
    <dsp:sp modelId="{D2DD642C-D9A0-4974-90DE-1569344A6DBE}">
      <dsp:nvSpPr>
        <dsp:cNvPr id="0" name=""/>
        <dsp:cNvSpPr/>
      </dsp:nvSpPr>
      <dsp:spPr>
        <a:xfrm>
          <a:off x="283245" y="1691641"/>
          <a:ext cx="1572686" cy="2554075"/>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latin typeface="Open Sans"/>
            </a:rPr>
            <a:t>Cut down development time and sampling waste </a:t>
          </a:r>
        </a:p>
      </dsp:txBody>
      <dsp:txXfrm>
        <a:off x="329307" y="1737703"/>
        <a:ext cx="1480562" cy="2461951"/>
      </dsp:txXfrm>
    </dsp:sp>
    <dsp:sp modelId="{2ED4A36A-2508-4C3C-AC13-48133756DFB9}">
      <dsp:nvSpPr>
        <dsp:cNvPr id="0" name=""/>
        <dsp:cNvSpPr/>
      </dsp:nvSpPr>
      <dsp:spPr>
        <a:xfrm rot="21460905">
          <a:off x="1768358" y="439023"/>
          <a:ext cx="366416" cy="31273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0" kern="1200"/>
        </a:p>
      </dsp:txBody>
      <dsp:txXfrm>
        <a:off x="1768396" y="503468"/>
        <a:ext cx="272596" cy="187640"/>
      </dsp:txXfrm>
    </dsp:sp>
    <dsp:sp modelId="{7F0EA21B-7FE9-4143-854E-8A98B40E2479}">
      <dsp:nvSpPr>
        <dsp:cNvPr id="0" name=""/>
        <dsp:cNvSpPr/>
      </dsp:nvSpPr>
      <dsp:spPr>
        <a:xfrm>
          <a:off x="2286597" y="268362"/>
          <a:ext cx="1386091" cy="2846562"/>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n-US" sz="2000" b="0" kern="1200" dirty="0"/>
            <a:t>Sourced</a:t>
          </a:r>
        </a:p>
      </dsp:txBody>
      <dsp:txXfrm>
        <a:off x="2286597" y="268362"/>
        <a:ext cx="1386091" cy="570816"/>
      </dsp:txXfrm>
    </dsp:sp>
    <dsp:sp modelId="{9718BD54-21BB-48FE-8913-4C96A5246C7D}">
      <dsp:nvSpPr>
        <dsp:cNvPr id="0" name=""/>
        <dsp:cNvSpPr/>
      </dsp:nvSpPr>
      <dsp:spPr>
        <a:xfrm>
          <a:off x="2351624" y="1719071"/>
          <a:ext cx="1652487" cy="2554075"/>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latin typeface="Open Sans"/>
            </a:rPr>
            <a:t>Identify the right suppliers who can produce in real-time with low MOQs</a:t>
          </a:r>
        </a:p>
      </dsp:txBody>
      <dsp:txXfrm>
        <a:off x="2400024" y="1767471"/>
        <a:ext cx="1555687" cy="2457275"/>
      </dsp:txXfrm>
    </dsp:sp>
    <dsp:sp modelId="{C914F2F7-752E-4A68-ACA6-9D1FAC8A5882}">
      <dsp:nvSpPr>
        <dsp:cNvPr id="0" name=""/>
        <dsp:cNvSpPr/>
      </dsp:nvSpPr>
      <dsp:spPr>
        <a:xfrm rot="31658">
          <a:off x="3905009" y="408193"/>
          <a:ext cx="492564" cy="31273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0" kern="1200"/>
        </a:p>
      </dsp:txBody>
      <dsp:txXfrm>
        <a:off x="3905011" y="470308"/>
        <a:ext cx="398744" cy="187640"/>
      </dsp:txXfrm>
    </dsp:sp>
    <dsp:sp modelId="{BB9C1434-7273-494A-8846-152AD034DBE9}">
      <dsp:nvSpPr>
        <dsp:cNvPr id="0" name=""/>
        <dsp:cNvSpPr/>
      </dsp:nvSpPr>
      <dsp:spPr>
        <a:xfrm>
          <a:off x="4602015" y="225729"/>
          <a:ext cx="1386091" cy="348443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n-US" sz="2000" b="0" kern="1200" dirty="0"/>
            <a:t>Digitally Fitted</a:t>
          </a:r>
        </a:p>
      </dsp:txBody>
      <dsp:txXfrm>
        <a:off x="4602015" y="225729"/>
        <a:ext cx="1386091" cy="698728"/>
      </dsp:txXfrm>
    </dsp:sp>
    <dsp:sp modelId="{6FFED5B9-53EA-4138-931E-4E0CAB8F1CFE}">
      <dsp:nvSpPr>
        <dsp:cNvPr id="0" name=""/>
        <dsp:cNvSpPr/>
      </dsp:nvSpPr>
      <dsp:spPr>
        <a:xfrm>
          <a:off x="4720980" y="1691626"/>
          <a:ext cx="1739485" cy="2554075"/>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latin typeface="Open Sans"/>
            </a:rPr>
            <a:t>Embrace 3D fit technology to improve garment fit and lower return rates</a:t>
          </a:r>
        </a:p>
      </dsp:txBody>
      <dsp:txXfrm>
        <a:off x="4771928" y="1742574"/>
        <a:ext cx="1637589" cy="2452179"/>
      </dsp:txXfrm>
    </dsp:sp>
    <dsp:sp modelId="{1EF72D74-DA55-4576-A5D8-E806896F4659}">
      <dsp:nvSpPr>
        <dsp:cNvPr id="0" name=""/>
        <dsp:cNvSpPr/>
      </dsp:nvSpPr>
      <dsp:spPr>
        <a:xfrm rot="21567355">
          <a:off x="6202937" y="407942"/>
          <a:ext cx="455482" cy="31273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0" kern="1200"/>
        </a:p>
      </dsp:txBody>
      <dsp:txXfrm>
        <a:off x="6202939" y="470934"/>
        <a:ext cx="361662" cy="187640"/>
      </dsp:txXfrm>
    </dsp:sp>
    <dsp:sp modelId="{6B779411-A6DC-4333-88AD-E46F820A1BF7}">
      <dsp:nvSpPr>
        <dsp:cNvPr id="0" name=""/>
        <dsp:cNvSpPr/>
      </dsp:nvSpPr>
      <dsp:spPr>
        <a:xfrm>
          <a:off x="6847468" y="268362"/>
          <a:ext cx="1386091" cy="2846562"/>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n-US" sz="2000" b="0" kern="1200" dirty="0"/>
            <a:t>Sold</a:t>
          </a:r>
        </a:p>
      </dsp:txBody>
      <dsp:txXfrm>
        <a:off x="6847468" y="268362"/>
        <a:ext cx="1386091" cy="570816"/>
      </dsp:txXfrm>
    </dsp:sp>
    <dsp:sp modelId="{B59E51B5-C5A0-4708-8C64-DDF06D79F0E6}">
      <dsp:nvSpPr>
        <dsp:cNvPr id="0" name=""/>
        <dsp:cNvSpPr/>
      </dsp:nvSpPr>
      <dsp:spPr>
        <a:xfrm>
          <a:off x="6933429" y="1691647"/>
          <a:ext cx="1583087" cy="2554075"/>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rgbClr val="585F69"/>
              </a:solidFill>
              <a:latin typeface="Open Sans"/>
            </a:rPr>
            <a:t>Lower inventory risk by selling before you produce.</a:t>
          </a:r>
          <a:endParaRPr lang="en-US" sz="1400" b="0" kern="1200" dirty="0"/>
        </a:p>
      </dsp:txBody>
      <dsp:txXfrm>
        <a:off x="6979796" y="1738014"/>
        <a:ext cx="1490353" cy="2461341"/>
      </dsp:txXfrm>
    </dsp:sp>
    <dsp:sp modelId="{B4DBD851-5595-4DB3-A922-10491C8B27D0}">
      <dsp:nvSpPr>
        <dsp:cNvPr id="0" name=""/>
        <dsp:cNvSpPr/>
      </dsp:nvSpPr>
      <dsp:spPr>
        <a:xfrm>
          <a:off x="8436359" y="397403"/>
          <a:ext cx="429933" cy="31273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0" kern="1200"/>
        </a:p>
      </dsp:txBody>
      <dsp:txXfrm>
        <a:off x="8436359" y="459950"/>
        <a:ext cx="336113" cy="187640"/>
      </dsp:txXfrm>
    </dsp:sp>
    <dsp:sp modelId="{7B9CF625-A5E8-4684-AB33-8EBFAEA76735}">
      <dsp:nvSpPr>
        <dsp:cNvPr id="0" name=""/>
        <dsp:cNvSpPr/>
      </dsp:nvSpPr>
      <dsp:spPr>
        <a:xfrm>
          <a:off x="9044756" y="268362"/>
          <a:ext cx="1386091" cy="2846562"/>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n-US" sz="2000" b="0" kern="1200" dirty="0"/>
            <a:t>Produced</a:t>
          </a:r>
        </a:p>
      </dsp:txBody>
      <dsp:txXfrm>
        <a:off x="9044756" y="268362"/>
        <a:ext cx="1386091" cy="570816"/>
      </dsp:txXfrm>
    </dsp:sp>
    <dsp:sp modelId="{D39D078C-5F1B-4A2A-9F9B-02E5C238D795}">
      <dsp:nvSpPr>
        <dsp:cNvPr id="0" name=""/>
        <dsp:cNvSpPr/>
      </dsp:nvSpPr>
      <dsp:spPr>
        <a:xfrm>
          <a:off x="9164443" y="1719071"/>
          <a:ext cx="1599893" cy="2554075"/>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rgbClr val="585F69"/>
              </a:solidFill>
              <a:latin typeface="Open Sans"/>
            </a:rPr>
            <a:t> Adopt more flexible, real-time supply chains.</a:t>
          </a:r>
          <a:endParaRPr lang="en-US" sz="1400" b="0" kern="1200" dirty="0"/>
        </a:p>
      </dsp:txBody>
      <dsp:txXfrm>
        <a:off x="9211302" y="1765930"/>
        <a:ext cx="1506175" cy="2460357"/>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4B8971-EA95-431C-92BA-2ACAEA62B615}" type="datetimeFigureOut">
              <a:rPr lang="en-US" smtClean="0"/>
              <a:t>10/16/2020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353DD0-4661-4DC1-A4F5-FFA5844DA9E2}" type="slidenum">
              <a:rPr lang="en-US" smtClean="0"/>
              <a:t>‹#›</a:t>
            </a:fld>
            <a:endParaRPr lang="en-US"/>
          </a:p>
        </p:txBody>
      </p:sp>
    </p:spTree>
    <p:extLst>
      <p:ext uri="{BB962C8B-B14F-4D97-AF65-F5344CB8AC3E}">
        <p14:creationId xmlns:p14="http://schemas.microsoft.com/office/powerpoint/2010/main" val="3673289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https/reverseresources.net/news/how-much-does-garment-industry-actually-wast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Klara"/>
                <a:cs typeface="Nirmala UI Semilight" panose="020B0402040204020203" pitchFamily="34" charset="0"/>
              </a:rPr>
              <a:t>It’s inefficient, long, and complex…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Klara"/>
                <a:cs typeface="Nirmala UI Semilight" panose="020B0402040204020203" pitchFamily="34" charset="0"/>
              </a:rPr>
              <a:t>… Which makes it risky and hard to manage.</a:t>
            </a:r>
          </a:p>
          <a:p>
            <a:endParaRPr lang="en-US" dirty="0"/>
          </a:p>
          <a:p>
            <a:r>
              <a:rPr lang="en-US" b="0" i="0" dirty="0">
                <a:solidFill>
                  <a:srgbClr val="414042"/>
                </a:solidFill>
                <a:effectLst/>
                <a:latin typeface="Karla"/>
              </a:rPr>
              <a:t>Overproduction is a common problem in fashion because of long, complex and inflexible supply chains. Typical brands guess what customers will want at least a year before the customer has a chance to weigh in. </a:t>
            </a:r>
            <a:endParaRPr lang="en-US" dirty="0"/>
          </a:p>
        </p:txBody>
      </p:sp>
      <p:sp>
        <p:nvSpPr>
          <p:cNvPr id="4" name="Slide Number Placeholder 3"/>
          <p:cNvSpPr>
            <a:spLocks noGrp="1"/>
          </p:cNvSpPr>
          <p:nvPr>
            <p:ph type="sldNum" sz="quarter" idx="5"/>
          </p:nvPr>
        </p:nvSpPr>
        <p:spPr/>
        <p:txBody>
          <a:bodyPr/>
          <a:lstStyle/>
          <a:p>
            <a:fld id="{F6353DD0-4661-4DC1-A4F5-FFA5844DA9E2}" type="slidenum">
              <a:rPr lang="en-US" smtClean="0"/>
              <a:t>3</a:t>
            </a:fld>
            <a:endParaRPr lang="en-US"/>
          </a:p>
        </p:txBody>
      </p:sp>
    </p:spTree>
    <p:extLst>
      <p:ext uri="{BB962C8B-B14F-4D97-AF65-F5344CB8AC3E}">
        <p14:creationId xmlns:p14="http://schemas.microsoft.com/office/powerpoint/2010/main" val="3203053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Brands and retailers have been incinerating tons of unsold clothing every year to protect brand image. Burberry famously burned $36.5M of unsold clothing in 2017, H&amp;M published that they had $4.3B unsold inventory in</a:t>
            </a:r>
          </a:p>
        </p:txBody>
      </p:sp>
      <p:sp>
        <p:nvSpPr>
          <p:cNvPr id="4" name="Slide Number Placeholder 3"/>
          <p:cNvSpPr>
            <a:spLocks noGrp="1"/>
          </p:cNvSpPr>
          <p:nvPr>
            <p:ph type="sldNum" sz="quarter" idx="5"/>
          </p:nvPr>
        </p:nvSpPr>
        <p:spPr/>
        <p:txBody>
          <a:bodyPr/>
          <a:lstStyle/>
          <a:p>
            <a:fld id="{F6353DD0-4661-4DC1-A4F5-FFA5844DA9E2}" type="slidenum">
              <a:rPr lang="en-US" smtClean="0"/>
              <a:t>4</a:t>
            </a:fld>
            <a:endParaRPr lang="en-US"/>
          </a:p>
        </p:txBody>
      </p:sp>
    </p:spTree>
    <p:extLst>
      <p:ext uri="{BB962C8B-B14F-4D97-AF65-F5344CB8AC3E}">
        <p14:creationId xmlns:p14="http://schemas.microsoft.com/office/powerpoint/2010/main" val="4154909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85F69"/>
                </a:solidFill>
                <a:effectLst/>
                <a:latin typeface="Open Sans"/>
              </a:rPr>
              <a:t>In the 20th century, during the industrial age, the only importance was given to the commodity that was transferred along the supply/value chain.</a:t>
            </a:r>
            <a:br>
              <a:rPr lang="en-US" dirty="0"/>
            </a:br>
            <a:r>
              <a:rPr lang="en-US" b="0" i="0" dirty="0">
                <a:solidFill>
                  <a:srgbClr val="585F69"/>
                </a:solidFill>
                <a:effectLst/>
                <a:latin typeface="Open Sans"/>
              </a:rPr>
              <a:t>But as the industry scaled up, the retailers’ warehouses were buried under garments that nobody needed because nobody ordered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some estimates, up to 30% of market value is lost through inventory inefficiencies. Having too much of the wrong stuff at the wrong time. Or too little of the right stuff. </a:t>
            </a:r>
          </a:p>
          <a:p>
            <a:endParaRPr lang="en-US" dirty="0"/>
          </a:p>
        </p:txBody>
      </p:sp>
      <p:sp>
        <p:nvSpPr>
          <p:cNvPr id="4" name="Slide Number Placeholder 3"/>
          <p:cNvSpPr>
            <a:spLocks noGrp="1"/>
          </p:cNvSpPr>
          <p:nvPr>
            <p:ph type="sldNum" sz="quarter" idx="5"/>
          </p:nvPr>
        </p:nvSpPr>
        <p:spPr/>
        <p:txBody>
          <a:bodyPr/>
          <a:lstStyle/>
          <a:p>
            <a:fld id="{F6353DD0-4661-4DC1-A4F5-FFA5844DA9E2}" type="slidenum">
              <a:rPr lang="en-US" smtClean="0"/>
              <a:t>5</a:t>
            </a:fld>
            <a:endParaRPr lang="en-US"/>
          </a:p>
        </p:txBody>
      </p:sp>
    </p:spTree>
    <p:extLst>
      <p:ext uri="{BB962C8B-B14F-4D97-AF65-F5344CB8AC3E}">
        <p14:creationId xmlns:p14="http://schemas.microsoft.com/office/powerpoint/2010/main" val="927127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on-demand supply chain is the only sustainable way forward.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85F69"/>
                </a:solidFill>
                <a:effectLst/>
                <a:latin typeface="Open Sans"/>
              </a:rPr>
              <a:t>We need to bring design, sourcing, fitting, sales and subsequent on-demand manufacturing into the single digital platform-based flow.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Reduces overproduction, therefore minimizing waste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Reduces return rates by getting sizing more accurate before production.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Reduce upfront investments in fabric /finished goods.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dialog is shifting and sustainability is becoming more and more important to consumers.</a:t>
            </a:r>
          </a:p>
          <a:p>
            <a:endParaRPr lang="en-US" dirty="0"/>
          </a:p>
        </p:txBody>
      </p:sp>
      <p:sp>
        <p:nvSpPr>
          <p:cNvPr id="4" name="Slide Number Placeholder 3"/>
          <p:cNvSpPr>
            <a:spLocks noGrp="1"/>
          </p:cNvSpPr>
          <p:nvPr>
            <p:ph type="sldNum" sz="quarter" idx="5"/>
          </p:nvPr>
        </p:nvSpPr>
        <p:spPr/>
        <p:txBody>
          <a:bodyPr/>
          <a:lstStyle/>
          <a:p>
            <a:fld id="{F6353DD0-4661-4DC1-A4F5-FFA5844DA9E2}" type="slidenum">
              <a:rPr lang="en-US" smtClean="0"/>
              <a:t>6</a:t>
            </a:fld>
            <a:endParaRPr lang="en-US"/>
          </a:p>
        </p:txBody>
      </p:sp>
    </p:spTree>
    <p:extLst>
      <p:ext uri="{BB962C8B-B14F-4D97-AF65-F5344CB8AC3E}">
        <p14:creationId xmlns:p14="http://schemas.microsoft.com/office/powerpoint/2010/main" val="1633872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Low-to-no inventory model</a:t>
            </a:r>
          </a:p>
        </p:txBody>
      </p:sp>
      <p:sp>
        <p:nvSpPr>
          <p:cNvPr id="4" name="Slide Number Placeholder 3"/>
          <p:cNvSpPr>
            <a:spLocks noGrp="1"/>
          </p:cNvSpPr>
          <p:nvPr>
            <p:ph type="sldNum" sz="quarter" idx="5"/>
          </p:nvPr>
        </p:nvSpPr>
        <p:spPr/>
        <p:txBody>
          <a:bodyPr/>
          <a:lstStyle/>
          <a:p>
            <a:fld id="{F6353DD0-4661-4DC1-A4F5-FFA5844DA9E2}" type="slidenum">
              <a:rPr lang="en-US" smtClean="0"/>
              <a:t>7</a:t>
            </a:fld>
            <a:endParaRPr lang="en-US"/>
          </a:p>
        </p:txBody>
      </p:sp>
    </p:spTree>
    <p:extLst>
      <p:ext uri="{BB962C8B-B14F-4D97-AF65-F5344CB8AC3E}">
        <p14:creationId xmlns:p14="http://schemas.microsoft.com/office/powerpoint/2010/main" val="4203056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 dialog is shifting and sustainability is becoming more and more important to consumers.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Reduce samples, travel, time during development processes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dirty="0">
                <a:solidFill>
                  <a:srgbClr val="183A77"/>
                </a:solidFill>
                <a:effectLst/>
                <a:latin typeface="Roboto"/>
              </a:rPr>
              <a:t>Traditional methods of garment manufacturing for pants create approximately </a:t>
            </a:r>
            <a:r>
              <a:rPr lang="en-US" b="1" i="0" u="none" strike="noStrike" dirty="0">
                <a:solidFill>
                  <a:srgbClr val="4A90E2"/>
                </a:solidFill>
                <a:effectLst/>
                <a:latin typeface="Roboto"/>
                <a:hlinkClick r:id="rId3"/>
              </a:rPr>
              <a:t>15%</a:t>
            </a:r>
            <a:r>
              <a:rPr lang="en-US" b="0" i="0" u="none" strike="noStrike" dirty="0">
                <a:solidFill>
                  <a:srgbClr val="0B101B"/>
                </a:solidFill>
                <a:effectLst/>
                <a:latin typeface="Roboto"/>
                <a:hlinkClick r:id="rId3"/>
              </a:rPr>
              <a:t> </a:t>
            </a:r>
            <a:r>
              <a:rPr lang="en-US" b="0" i="0" dirty="0">
                <a:solidFill>
                  <a:srgbClr val="183A77"/>
                </a:solidFill>
                <a:effectLst/>
                <a:latin typeface="Roboto"/>
              </a:rPr>
              <a:t>cutting waste. So when you use 10,000 yards, at least 1,000 yards of that are destined for landfills in the form of cutting waste. This got us thinking. We use so many precious resources to create fabric that wasting at least 10%, even before garments are made, seems insane.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dirty="0">
                <a:solidFill>
                  <a:srgbClr val="183A77"/>
                </a:solidFill>
                <a:effectLst/>
                <a:latin typeface="Roboto"/>
              </a:rPr>
              <a:t> A bra: </a:t>
            </a:r>
            <a:r>
              <a:rPr lang="en-US" b="0" i="0" dirty="0">
                <a:solidFill>
                  <a:srgbClr val="1A1A1A"/>
                </a:solidFill>
                <a:effectLst/>
                <a:latin typeface="BreveText"/>
              </a:rPr>
              <a:t>A customer wears a sports bra with sensors and a Bluetooth chip sewn in—and the exact size and shape of her body is translated into a custom bra that fits perfectly.</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6353DD0-4661-4DC1-A4F5-FFA5844DA9E2}" type="slidenum">
              <a:rPr lang="en-US" smtClean="0"/>
              <a:t>8</a:t>
            </a:fld>
            <a:endParaRPr lang="en-US"/>
          </a:p>
        </p:txBody>
      </p:sp>
    </p:spTree>
    <p:extLst>
      <p:ext uri="{BB962C8B-B14F-4D97-AF65-F5344CB8AC3E}">
        <p14:creationId xmlns:p14="http://schemas.microsoft.com/office/powerpoint/2010/main" val="1578824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616161"/>
                </a:solidFill>
                <a:effectLst/>
                <a:latin typeface="Lato"/>
              </a:rPr>
              <a:t>The domestically produced, on-demand model generates less than 1% of the CO2 emissions than the internationally produced product.</a:t>
            </a:r>
            <a:endParaRPr lang="en-US" dirty="0"/>
          </a:p>
        </p:txBody>
      </p:sp>
      <p:sp>
        <p:nvSpPr>
          <p:cNvPr id="4" name="Slide Number Placeholder 3"/>
          <p:cNvSpPr>
            <a:spLocks noGrp="1"/>
          </p:cNvSpPr>
          <p:nvPr>
            <p:ph type="sldNum" sz="quarter" idx="5"/>
          </p:nvPr>
        </p:nvSpPr>
        <p:spPr/>
        <p:txBody>
          <a:bodyPr/>
          <a:lstStyle/>
          <a:p>
            <a:fld id="{F6353DD0-4661-4DC1-A4F5-FFA5844DA9E2}" type="slidenum">
              <a:rPr lang="en-US" smtClean="0"/>
              <a:t>9</a:t>
            </a:fld>
            <a:endParaRPr lang="en-US"/>
          </a:p>
        </p:txBody>
      </p:sp>
    </p:spTree>
    <p:extLst>
      <p:ext uri="{BB962C8B-B14F-4D97-AF65-F5344CB8AC3E}">
        <p14:creationId xmlns:p14="http://schemas.microsoft.com/office/powerpoint/2010/main" val="470689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353DD0-4661-4DC1-A4F5-FFA5844DA9E2}" type="slidenum">
              <a:rPr lang="en-US" smtClean="0"/>
              <a:t>10</a:t>
            </a:fld>
            <a:endParaRPr lang="en-US"/>
          </a:p>
        </p:txBody>
      </p:sp>
    </p:spTree>
    <p:extLst>
      <p:ext uri="{BB962C8B-B14F-4D97-AF65-F5344CB8AC3E}">
        <p14:creationId xmlns:p14="http://schemas.microsoft.com/office/powerpoint/2010/main" val="4101893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10/16/2020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10/16/2020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10/16/2020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10/16/2020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10/16/2020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10/16/2020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10/16/2020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10/16/2020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10/16/2020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10/16/2020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10/16/2020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10/16/2020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mailto:Sydney@publichabit.com" TargetMode="External"/><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867697"/>
            <a:ext cx="6253317" cy="3686015"/>
          </a:xfrm>
        </p:spPr>
        <p:txBody>
          <a:bodyPr>
            <a:noAutofit/>
          </a:bodyPr>
          <a:lstStyle/>
          <a:p>
            <a:r>
              <a:rPr lang="en-US" sz="6000" dirty="0"/>
              <a:t>Flipping the Supply Chain for a more Sustainable Future</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901339"/>
            <a:ext cx="6269347" cy="1021498"/>
          </a:xfrm>
        </p:spPr>
        <p:txBody>
          <a:bodyPr>
            <a:normAutofit fontScale="70000" lnSpcReduction="20000"/>
          </a:bodyPr>
          <a:lstStyle/>
          <a:p>
            <a:r>
              <a:rPr lang="en-US" sz="2400" dirty="0">
                <a:solidFill>
                  <a:schemeClr val="tx1">
                    <a:lumMod val="85000"/>
                    <a:lumOff val="15000"/>
                  </a:schemeClr>
                </a:solidFill>
              </a:rPr>
              <a:t>Sydney badger</a:t>
            </a:r>
          </a:p>
          <a:p>
            <a:r>
              <a:rPr lang="en-US" dirty="0">
                <a:solidFill>
                  <a:schemeClr val="tx1">
                    <a:lumMod val="85000"/>
                    <a:lumOff val="15000"/>
                  </a:schemeClr>
                </a:solidFill>
              </a:rPr>
              <a:t>founder, public habit &amp; Ex-amazon executive</a:t>
            </a:r>
            <a:endParaRPr lang="en-US" sz="2400" dirty="0">
              <a:solidFill>
                <a:schemeClr val="tx1">
                  <a:lumMod val="85000"/>
                  <a:lumOff val="15000"/>
                </a:schemeClr>
              </a:solidFill>
            </a:endParaRPr>
          </a:p>
        </p:txBody>
      </p:sp>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DBE4845-2A9E-4CA1-AB51-4C64239DB993}"/>
              </a:ext>
            </a:extLst>
          </p:cNvPr>
          <p:cNvPicPr>
            <a:picLocks noChangeAspect="1"/>
          </p:cNvPicPr>
          <p:nvPr/>
        </p:nvPicPr>
        <p:blipFill rotWithShape="1">
          <a:blip r:embed="rId2"/>
          <a:srcRect r="3166"/>
          <a:stretch/>
        </p:blipFill>
        <p:spPr>
          <a:xfrm>
            <a:off x="0" y="0"/>
            <a:ext cx="4640823" cy="6858000"/>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14F97-BF26-40E9-9CD9-A70E1667E62A}"/>
              </a:ext>
            </a:extLst>
          </p:cNvPr>
          <p:cNvSpPr>
            <a:spLocks noGrp="1"/>
          </p:cNvSpPr>
          <p:nvPr>
            <p:ph type="title"/>
          </p:nvPr>
        </p:nvSpPr>
        <p:spPr>
          <a:xfrm>
            <a:off x="643464" y="-234189"/>
            <a:ext cx="3517567" cy="2093975"/>
          </a:xfrm>
        </p:spPr>
        <p:txBody>
          <a:bodyPr>
            <a:normAutofit/>
          </a:bodyPr>
          <a:lstStyle/>
          <a:p>
            <a:r>
              <a:rPr lang="en-US" sz="4400" dirty="0"/>
              <a:t>Conclusion</a:t>
            </a:r>
          </a:p>
        </p:txBody>
      </p:sp>
      <p:sp>
        <p:nvSpPr>
          <p:cNvPr id="3" name="Content Placeholder 2">
            <a:extLst>
              <a:ext uri="{FF2B5EF4-FFF2-40B4-BE49-F238E27FC236}">
                <a16:creationId xmlns:a16="http://schemas.microsoft.com/office/drawing/2014/main" id="{DDF70F34-EE85-4093-BE6C-E8388CFC6464}"/>
              </a:ext>
            </a:extLst>
          </p:cNvPr>
          <p:cNvSpPr>
            <a:spLocks noGrp="1"/>
          </p:cNvSpPr>
          <p:nvPr>
            <p:ph idx="1"/>
          </p:nvPr>
        </p:nvSpPr>
        <p:spPr>
          <a:xfrm>
            <a:off x="5447832" y="1859786"/>
            <a:ext cx="6283250" cy="5294757"/>
          </a:xfrm>
        </p:spPr>
        <p:txBody>
          <a:bodyPr>
            <a:normAutofit/>
          </a:bodyPr>
          <a:lstStyle/>
          <a:p>
            <a:pPr>
              <a:buFont typeface="Courier New" panose="02070309020205020404" pitchFamily="49" charset="0"/>
              <a:buChar char="o"/>
            </a:pPr>
            <a:r>
              <a:rPr lang="en-US" sz="2000" dirty="0"/>
              <a:t>  Move away from lowest-cost, high-volume sourcing model. Embrace low-to-no inventory model. </a:t>
            </a:r>
          </a:p>
          <a:p>
            <a:pPr>
              <a:buFont typeface="Courier New" panose="02070309020205020404" pitchFamily="49" charset="0"/>
              <a:buChar char="o"/>
            </a:pPr>
            <a:r>
              <a:rPr lang="en-US" sz="2000" dirty="0"/>
              <a:t>  Rethink manufacturing relationships from transactional mindset to long-term, partnership mindset where both sides are incentivized the same way. </a:t>
            </a:r>
          </a:p>
          <a:p>
            <a:pPr>
              <a:buFont typeface="Courier New" panose="02070309020205020404" pitchFamily="49" charset="0"/>
              <a:buChar char="o"/>
            </a:pPr>
            <a:r>
              <a:rPr lang="en-US" sz="2000" dirty="0"/>
              <a:t>  Bring the consumer along the journey. Educate and be transparent about the changes you are making and why. </a:t>
            </a:r>
          </a:p>
        </p:txBody>
      </p:sp>
      <p:sp>
        <p:nvSpPr>
          <p:cNvPr id="7" name="Text Placeholder 6">
            <a:extLst>
              <a:ext uri="{FF2B5EF4-FFF2-40B4-BE49-F238E27FC236}">
                <a16:creationId xmlns:a16="http://schemas.microsoft.com/office/drawing/2014/main" id="{56F41BEF-2EC3-41E5-9943-91C91E63D7BF}"/>
              </a:ext>
            </a:extLst>
          </p:cNvPr>
          <p:cNvSpPr>
            <a:spLocks noGrp="1"/>
          </p:cNvSpPr>
          <p:nvPr>
            <p:ph type="body" sz="half" idx="2"/>
          </p:nvPr>
        </p:nvSpPr>
        <p:spPr>
          <a:xfrm>
            <a:off x="643464" y="2184406"/>
            <a:ext cx="3517567" cy="3064505"/>
          </a:xfrm>
        </p:spPr>
        <p:txBody>
          <a:bodyPr>
            <a:normAutofit/>
          </a:bodyPr>
          <a:lstStyle/>
          <a:p>
            <a:r>
              <a:rPr lang="en-US" sz="2800" dirty="0"/>
              <a:t>Adopt a more agile supply chain built on mutually beneficial, long-term supplier partnerships</a:t>
            </a:r>
          </a:p>
        </p:txBody>
      </p:sp>
    </p:spTree>
    <p:extLst>
      <p:ext uri="{BB962C8B-B14F-4D97-AF65-F5344CB8AC3E}">
        <p14:creationId xmlns:p14="http://schemas.microsoft.com/office/powerpoint/2010/main" val="3880190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Autofit/>
          </a:bodyPr>
          <a:lstStyle/>
          <a:p>
            <a:pPr lvl="0"/>
            <a:r>
              <a:rPr lang="en-US" sz="4400" i="1" dirty="0">
                <a:solidFill>
                  <a:srgbClr val="FFFFFF"/>
                </a:solidFill>
              </a:rPr>
              <a:t>“Incremental material changes are not what the world needs. The world needs us to completely upend the way that we do things, to change the whole process and model, to forget what’s been done before.” </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01472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065B93C-2A8B-4ABD-80C3-076695DD696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1224" b="31224"/>
          <a:stretch>
            <a:fillRect/>
          </a:stretch>
        </p:blipFill>
        <p:spPr/>
      </p:pic>
      <p:sp>
        <p:nvSpPr>
          <p:cNvPr id="3" name="Title 2">
            <a:extLst>
              <a:ext uri="{FF2B5EF4-FFF2-40B4-BE49-F238E27FC236}">
                <a16:creationId xmlns:a16="http://schemas.microsoft.com/office/drawing/2014/main" id="{E1E6448F-9069-4973-99F5-0346F61BC1F3}"/>
              </a:ext>
            </a:extLst>
          </p:cNvPr>
          <p:cNvSpPr>
            <a:spLocks noGrp="1"/>
          </p:cNvSpPr>
          <p:nvPr>
            <p:ph type="title"/>
          </p:nvPr>
        </p:nvSpPr>
        <p:spPr>
          <a:xfrm>
            <a:off x="584323" y="5011235"/>
            <a:ext cx="10113645" cy="743682"/>
          </a:xfrm>
        </p:spPr>
        <p:txBody>
          <a:bodyPr/>
          <a:lstStyle/>
          <a:p>
            <a:r>
              <a:rPr lang="en-US" sz="6000" dirty="0"/>
              <a:t>Thank You!</a:t>
            </a:r>
          </a:p>
        </p:txBody>
      </p:sp>
      <p:sp>
        <p:nvSpPr>
          <p:cNvPr id="4" name="Text Placeholder 3">
            <a:extLst>
              <a:ext uri="{FF2B5EF4-FFF2-40B4-BE49-F238E27FC236}">
                <a16:creationId xmlns:a16="http://schemas.microsoft.com/office/drawing/2014/main" id="{7EAC17E9-4ABE-4710-8A2E-1FF0923FD639}"/>
              </a:ext>
            </a:extLst>
          </p:cNvPr>
          <p:cNvSpPr>
            <a:spLocks noGrp="1"/>
          </p:cNvSpPr>
          <p:nvPr>
            <p:ph type="body" sz="half" idx="2"/>
          </p:nvPr>
        </p:nvSpPr>
        <p:spPr>
          <a:xfrm>
            <a:off x="584323" y="5926873"/>
            <a:ext cx="10113264" cy="609600"/>
          </a:xfrm>
        </p:spPr>
        <p:txBody>
          <a:bodyPr>
            <a:normAutofit/>
          </a:bodyPr>
          <a:lstStyle/>
          <a:p>
            <a:r>
              <a:rPr lang="en-US" dirty="0"/>
              <a:t>Stay in touch : </a:t>
            </a:r>
            <a:r>
              <a:rPr lang="en-US" dirty="0">
                <a:hlinkClick r:id="rId3"/>
              </a:rPr>
              <a:t>Sydney@publichabit.com</a:t>
            </a:r>
            <a:r>
              <a:rPr lang="en-US" dirty="0"/>
              <a:t>  | publichabit.com | @publichabit </a:t>
            </a:r>
          </a:p>
        </p:txBody>
      </p:sp>
    </p:spTree>
    <p:extLst>
      <p:ext uri="{BB962C8B-B14F-4D97-AF65-F5344CB8AC3E}">
        <p14:creationId xmlns:p14="http://schemas.microsoft.com/office/powerpoint/2010/main" val="4164977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14F97-BF26-40E9-9CD9-A70E1667E62A}"/>
              </a:ext>
            </a:extLst>
          </p:cNvPr>
          <p:cNvSpPr>
            <a:spLocks noGrp="1"/>
          </p:cNvSpPr>
          <p:nvPr>
            <p:ph type="title"/>
          </p:nvPr>
        </p:nvSpPr>
        <p:spPr/>
        <p:txBody>
          <a:bodyPr/>
          <a:lstStyle/>
          <a:p>
            <a:r>
              <a:rPr lang="en-US" dirty="0"/>
              <a:t>About Me</a:t>
            </a:r>
          </a:p>
        </p:txBody>
      </p:sp>
      <p:sp>
        <p:nvSpPr>
          <p:cNvPr id="3" name="Content Placeholder 2">
            <a:extLst>
              <a:ext uri="{FF2B5EF4-FFF2-40B4-BE49-F238E27FC236}">
                <a16:creationId xmlns:a16="http://schemas.microsoft.com/office/drawing/2014/main" id="{DDF70F34-EE85-4093-BE6C-E8388CFC6464}"/>
              </a:ext>
            </a:extLst>
          </p:cNvPr>
          <p:cNvSpPr>
            <a:spLocks noGrp="1"/>
          </p:cNvSpPr>
          <p:nvPr>
            <p:ph idx="1"/>
          </p:nvPr>
        </p:nvSpPr>
        <p:spPr>
          <a:xfrm>
            <a:off x="1097280" y="2108201"/>
            <a:ext cx="5732145" cy="3760891"/>
          </a:xfrm>
        </p:spPr>
        <p:txBody>
          <a:bodyPr>
            <a:normAutofit/>
          </a:bodyPr>
          <a:lstStyle/>
          <a:p>
            <a:pPr>
              <a:buFont typeface="Courier New" panose="02070309020205020404" pitchFamily="49" charset="0"/>
              <a:buChar char="o"/>
            </a:pPr>
            <a:r>
              <a:rPr lang="en-US" dirty="0"/>
              <a:t> 10+ years in fashion merchandising and operations planning between Amazon.com and Ralph Lauren </a:t>
            </a:r>
          </a:p>
          <a:p>
            <a:pPr>
              <a:buFont typeface="Courier New" panose="02070309020205020404" pitchFamily="49" charset="0"/>
              <a:buChar char="o"/>
            </a:pPr>
            <a:r>
              <a:rPr lang="en-US" dirty="0"/>
              <a:t> 5+ years in global apparel &amp; textile sourcing </a:t>
            </a:r>
          </a:p>
          <a:p>
            <a:pPr>
              <a:buFont typeface="Courier New" panose="02070309020205020404" pitchFamily="49" charset="0"/>
              <a:buChar char="o"/>
            </a:pPr>
            <a:r>
              <a:rPr lang="en-US" dirty="0"/>
              <a:t> 2+ years as Co-founder of Public Habit, on-demand fashion e-commerce platform </a:t>
            </a:r>
          </a:p>
          <a:p>
            <a:pPr>
              <a:buFont typeface="Courier New" panose="02070309020205020404" pitchFamily="49" charset="0"/>
              <a:buChar char="o"/>
            </a:pPr>
            <a:r>
              <a:rPr lang="en-US" dirty="0"/>
              <a:t> Business proficient in Mandarin</a:t>
            </a:r>
          </a:p>
          <a:p>
            <a:r>
              <a:rPr lang="en-US" sz="1400" dirty="0"/>
              <a:t>Location: Shenzhen, China // Seattle, WA</a:t>
            </a:r>
          </a:p>
          <a:p>
            <a:endParaRPr lang="en-US" dirty="0"/>
          </a:p>
        </p:txBody>
      </p:sp>
      <p:pic>
        <p:nvPicPr>
          <p:cNvPr id="4" name="Picture Placeholder 17">
            <a:extLst>
              <a:ext uri="{FF2B5EF4-FFF2-40B4-BE49-F238E27FC236}">
                <a16:creationId xmlns:a16="http://schemas.microsoft.com/office/drawing/2014/main" id="{AB607CCF-17E2-4099-AAA3-7E52C9AFD109}"/>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14974" t="1461" r="20351" b="2661"/>
          <a:stretch/>
        </p:blipFill>
        <p:spPr>
          <a:xfrm>
            <a:off x="7018488" y="2108201"/>
            <a:ext cx="4076232" cy="4029075"/>
          </a:xfrm>
          <a:prstGeom prst="rect">
            <a:avLst/>
          </a:prstGeom>
        </p:spPr>
      </p:pic>
      <p:pic>
        <p:nvPicPr>
          <p:cNvPr id="6" name="Picture 4" descr="Meaning Ralph Lauren logo and symbol | history and evolution">
            <a:extLst>
              <a:ext uri="{FF2B5EF4-FFF2-40B4-BE49-F238E27FC236}">
                <a16:creationId xmlns:a16="http://schemas.microsoft.com/office/drawing/2014/main" id="{59981F45-AD89-494E-838D-FBE6579C2C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1623" y="11170376"/>
            <a:ext cx="4010977" cy="11084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mazon logo PNG images free download">
            <a:extLst>
              <a:ext uri="{FF2B5EF4-FFF2-40B4-BE49-F238E27FC236}">
                <a16:creationId xmlns:a16="http://schemas.microsoft.com/office/drawing/2014/main" id="{25FE2213-B924-4D05-8EC5-3AC89F6A1D7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30631" y="11608532"/>
            <a:ext cx="4013097" cy="8086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eaning Ralph Lauren logo and symbol | history and evolution">
            <a:extLst>
              <a:ext uri="{FF2B5EF4-FFF2-40B4-BE49-F238E27FC236}">
                <a16:creationId xmlns:a16="http://schemas.microsoft.com/office/drawing/2014/main" id="{70859FB0-62AF-442F-B560-15B5125691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4023" y="11322776"/>
            <a:ext cx="4010977" cy="11084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Amazon logo PNG images free download">
            <a:extLst>
              <a:ext uri="{FF2B5EF4-FFF2-40B4-BE49-F238E27FC236}">
                <a16:creationId xmlns:a16="http://schemas.microsoft.com/office/drawing/2014/main" id="{EC13E6F3-8D0D-4970-B207-F5952FF68E2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83031" y="11760932"/>
            <a:ext cx="4013097" cy="80863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Meaning Ralph Lauren logo and symbol | history and evolution">
            <a:extLst>
              <a:ext uri="{FF2B5EF4-FFF2-40B4-BE49-F238E27FC236}">
                <a16:creationId xmlns:a16="http://schemas.microsoft.com/office/drawing/2014/main" id="{B975F6B3-38BF-413B-848B-A5BAD0AAF0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6423" y="11475176"/>
            <a:ext cx="4010977" cy="11084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Amazon logo PNG images free download">
            <a:extLst>
              <a:ext uri="{FF2B5EF4-FFF2-40B4-BE49-F238E27FC236}">
                <a16:creationId xmlns:a16="http://schemas.microsoft.com/office/drawing/2014/main" id="{19706F01-E51D-4328-9CBE-B2E2316E1F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5431" y="11913332"/>
            <a:ext cx="4013097" cy="80863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D3EE6628-212A-4E87-A401-CD675474C16F}"/>
              </a:ext>
            </a:extLst>
          </p:cNvPr>
          <p:cNvPicPr>
            <a:picLocks noChangeAspect="1"/>
          </p:cNvPicPr>
          <p:nvPr/>
        </p:nvPicPr>
        <p:blipFill>
          <a:blip r:embed="rId6"/>
          <a:stretch>
            <a:fillRect/>
          </a:stretch>
        </p:blipFill>
        <p:spPr>
          <a:xfrm>
            <a:off x="241610" y="5628781"/>
            <a:ext cx="4198354" cy="584292"/>
          </a:xfrm>
          <a:prstGeom prst="rect">
            <a:avLst/>
          </a:prstGeom>
        </p:spPr>
      </p:pic>
      <p:pic>
        <p:nvPicPr>
          <p:cNvPr id="24" name="Picture 23">
            <a:extLst>
              <a:ext uri="{FF2B5EF4-FFF2-40B4-BE49-F238E27FC236}">
                <a16:creationId xmlns:a16="http://schemas.microsoft.com/office/drawing/2014/main" id="{E46E09BD-FA83-4D7D-AFF1-2461B315719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45926" y="5641181"/>
            <a:ext cx="2393394" cy="559491"/>
          </a:xfrm>
          <a:prstGeom prst="rect">
            <a:avLst/>
          </a:prstGeom>
        </p:spPr>
      </p:pic>
    </p:spTree>
    <p:extLst>
      <p:ext uri="{BB962C8B-B14F-4D97-AF65-F5344CB8AC3E}">
        <p14:creationId xmlns:p14="http://schemas.microsoft.com/office/powerpoint/2010/main" val="3469507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14F97-BF26-40E9-9CD9-A70E1667E62A}"/>
              </a:ext>
            </a:extLst>
          </p:cNvPr>
          <p:cNvSpPr>
            <a:spLocks noGrp="1"/>
          </p:cNvSpPr>
          <p:nvPr>
            <p:ph type="title"/>
          </p:nvPr>
        </p:nvSpPr>
        <p:spPr>
          <a:xfrm>
            <a:off x="1097279" y="286603"/>
            <a:ext cx="10410779" cy="1450757"/>
          </a:xfrm>
        </p:spPr>
        <p:txBody>
          <a:bodyPr>
            <a:normAutofit/>
          </a:bodyPr>
          <a:lstStyle/>
          <a:p>
            <a:r>
              <a:rPr lang="en-US" sz="4400" dirty="0"/>
              <a:t>The Fashion Supply Chain is Broken</a:t>
            </a:r>
          </a:p>
        </p:txBody>
      </p:sp>
      <p:sp>
        <p:nvSpPr>
          <p:cNvPr id="3" name="Content Placeholder 2">
            <a:extLst>
              <a:ext uri="{FF2B5EF4-FFF2-40B4-BE49-F238E27FC236}">
                <a16:creationId xmlns:a16="http://schemas.microsoft.com/office/drawing/2014/main" id="{AC06BF81-D4CA-4ACC-BBD4-C872CFE3CDF3}"/>
              </a:ext>
            </a:extLst>
          </p:cNvPr>
          <p:cNvSpPr>
            <a:spLocks noGrp="1"/>
          </p:cNvSpPr>
          <p:nvPr>
            <p:ph idx="1"/>
          </p:nvPr>
        </p:nvSpPr>
        <p:spPr/>
        <p:txBody>
          <a:bodyPr/>
          <a:lstStyle/>
          <a:p>
            <a:r>
              <a:rPr lang="en-US" dirty="0"/>
              <a:t>A slow, linear, analog system for a digital consumer.</a:t>
            </a:r>
          </a:p>
        </p:txBody>
      </p:sp>
      <p:pic>
        <p:nvPicPr>
          <p:cNvPr id="5" name="Picture 4">
            <a:extLst>
              <a:ext uri="{FF2B5EF4-FFF2-40B4-BE49-F238E27FC236}">
                <a16:creationId xmlns:a16="http://schemas.microsoft.com/office/drawing/2014/main" id="{1CB5B701-245C-4F45-B312-74606E348694}"/>
              </a:ext>
            </a:extLst>
          </p:cNvPr>
          <p:cNvPicPr>
            <a:picLocks noChangeAspect="1"/>
          </p:cNvPicPr>
          <p:nvPr/>
        </p:nvPicPr>
        <p:blipFill>
          <a:blip r:embed="rId3"/>
          <a:stretch>
            <a:fillRect/>
          </a:stretch>
        </p:blipFill>
        <p:spPr>
          <a:xfrm>
            <a:off x="1937009" y="2872701"/>
            <a:ext cx="8378942" cy="2996391"/>
          </a:xfrm>
          <a:prstGeom prst="rect">
            <a:avLst/>
          </a:prstGeom>
        </p:spPr>
      </p:pic>
    </p:spTree>
    <p:extLst>
      <p:ext uri="{BB962C8B-B14F-4D97-AF65-F5344CB8AC3E}">
        <p14:creationId xmlns:p14="http://schemas.microsoft.com/office/powerpoint/2010/main" val="64990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en-US" sz="7200" i="1" dirty="0">
                <a:solidFill>
                  <a:srgbClr val="FFFFFF"/>
                </a:solidFill>
              </a:rPr>
              <a:t>30% of garments made are never sold.</a:t>
            </a:r>
            <a:br>
              <a:rPr lang="en-US" sz="7200" i="1" dirty="0">
                <a:solidFill>
                  <a:srgbClr val="FFFFFF"/>
                </a:solidFill>
              </a:rPr>
            </a:br>
            <a:r>
              <a:rPr lang="en-US" sz="4000" i="1" dirty="0">
                <a:solidFill>
                  <a:srgbClr val="FFFFFF"/>
                </a:solidFill>
              </a:rPr>
              <a:t>That’s over 50 billion garments per year.</a:t>
            </a:r>
            <a:endParaRPr lang="en-US" sz="72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6793" y="5163462"/>
            <a:ext cx="10058400" cy="1143000"/>
          </a:xfrm>
        </p:spPr>
        <p:txBody>
          <a:bodyPr>
            <a:normAutofit/>
          </a:bodyPr>
          <a:lstStyle/>
          <a:p>
            <a:r>
              <a:rPr lang="en-US" sz="2000" dirty="0">
                <a:solidFill>
                  <a:srgbClr val="FFFFFF"/>
                </a:solidFill>
              </a:rPr>
              <a:t>Source: Australian Circular Textile Association (ACTA) </a:t>
            </a:r>
          </a:p>
        </p:txBody>
      </p:sp>
    </p:spTree>
    <p:extLst>
      <p:ext uri="{BB962C8B-B14F-4D97-AF65-F5344CB8AC3E}">
        <p14:creationId xmlns:p14="http://schemas.microsoft.com/office/powerpoint/2010/main" val="191714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B7DCBF-D51A-400E-A4FC-C809B9F7856B}"/>
              </a:ext>
            </a:extLst>
          </p:cNvPr>
          <p:cNvSpPr/>
          <p:nvPr/>
        </p:nvSpPr>
        <p:spPr>
          <a:xfrm>
            <a:off x="6411951" y="2057400"/>
            <a:ext cx="5218771" cy="4050462"/>
          </a:xfrm>
          <a:prstGeom prst="rect">
            <a:avLst/>
          </a:prstGeom>
          <a:solidFill>
            <a:srgbClr val="C2DC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314F97-BF26-40E9-9CD9-A70E1667E62A}"/>
              </a:ext>
            </a:extLst>
          </p:cNvPr>
          <p:cNvSpPr>
            <a:spLocks noGrp="1"/>
          </p:cNvSpPr>
          <p:nvPr>
            <p:ph type="title"/>
          </p:nvPr>
        </p:nvSpPr>
        <p:spPr/>
        <p:txBody>
          <a:bodyPr>
            <a:normAutofit/>
          </a:bodyPr>
          <a:lstStyle/>
          <a:p>
            <a:r>
              <a:rPr lang="en-US" dirty="0"/>
              <a:t>A Recipe for Financial AND Environmental Disaster</a:t>
            </a:r>
          </a:p>
        </p:txBody>
      </p:sp>
      <p:sp>
        <p:nvSpPr>
          <p:cNvPr id="8" name="Text Placeholder 7">
            <a:extLst>
              <a:ext uri="{FF2B5EF4-FFF2-40B4-BE49-F238E27FC236}">
                <a16:creationId xmlns:a16="http://schemas.microsoft.com/office/drawing/2014/main" id="{789C71B7-144F-4EDD-9FBC-E0F6A0FBA66E}"/>
              </a:ext>
            </a:extLst>
          </p:cNvPr>
          <p:cNvSpPr>
            <a:spLocks noGrp="1"/>
          </p:cNvSpPr>
          <p:nvPr>
            <p:ph type="body" idx="1"/>
          </p:nvPr>
        </p:nvSpPr>
        <p:spPr>
          <a:solidFill>
            <a:schemeClr val="bg1">
              <a:lumMod val="95000"/>
            </a:schemeClr>
          </a:solidFill>
          <a:ln>
            <a:solidFill>
              <a:schemeClr val="bg1">
                <a:lumMod val="65000"/>
              </a:schemeClr>
            </a:solidFill>
          </a:ln>
        </p:spPr>
        <p:txBody>
          <a:bodyPr/>
          <a:lstStyle/>
          <a:p>
            <a:r>
              <a:rPr lang="en-US" sz="2000" dirty="0"/>
              <a:t>Bad for THE Bottom Line</a:t>
            </a:r>
          </a:p>
        </p:txBody>
      </p:sp>
      <p:graphicFrame>
        <p:nvGraphicFramePr>
          <p:cNvPr id="7" name="Table 7">
            <a:extLst>
              <a:ext uri="{FF2B5EF4-FFF2-40B4-BE49-F238E27FC236}">
                <a16:creationId xmlns:a16="http://schemas.microsoft.com/office/drawing/2014/main" id="{2A868FE8-C3E5-42BD-8731-5FF3FA2B4520}"/>
              </a:ext>
            </a:extLst>
          </p:cNvPr>
          <p:cNvGraphicFramePr>
            <a:graphicFrameLocks noGrp="1"/>
          </p:cNvGraphicFramePr>
          <p:nvPr>
            <p:ph sz="half" idx="2"/>
            <p:extLst>
              <p:ext uri="{D42A27DB-BD31-4B8C-83A1-F6EECF244321}">
                <p14:modId xmlns:p14="http://schemas.microsoft.com/office/powerpoint/2010/main" val="1108417910"/>
              </p:ext>
            </p:extLst>
          </p:nvPr>
        </p:nvGraphicFramePr>
        <p:xfrm>
          <a:off x="1097280" y="2724582"/>
          <a:ext cx="4640262" cy="3383280"/>
        </p:xfrm>
        <a:graphic>
          <a:graphicData uri="http://schemas.openxmlformats.org/drawingml/2006/table">
            <a:tbl>
              <a:tblPr firstRow="1">
                <a:tableStyleId>{69CF1AB2-1976-4502-BF36-3FF5EA218861}</a:tableStyleId>
              </a:tblPr>
              <a:tblGrid>
                <a:gridCol w="4640262">
                  <a:extLst>
                    <a:ext uri="{9D8B030D-6E8A-4147-A177-3AD203B41FA5}">
                      <a16:colId xmlns:a16="http://schemas.microsoft.com/office/drawing/2014/main" val="920507823"/>
                    </a:ext>
                  </a:extLst>
                </a:gridCol>
              </a:tblGrid>
              <a:tr h="3378201">
                <a:tc>
                  <a:txBody>
                    <a:bodyPr/>
                    <a:lstStyle/>
                    <a:p>
                      <a:pPr marL="285750" indent="-285750">
                        <a:buFont typeface="Arial" panose="020B0604020202020204" pitchFamily="34" charset="0"/>
                        <a:buChar char="•"/>
                      </a:pPr>
                      <a:r>
                        <a:rPr lang="en-US" sz="1800" b="0" dirty="0"/>
                        <a:t>Lowest-cost, high-volume sourcing leads to overproduction, increased markdowns and liquidations.</a:t>
                      </a:r>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r>
                        <a:rPr lang="en-US" sz="1800" b="0" dirty="0"/>
                        <a:t>Margins decline from 60-80% to 8-10%</a:t>
                      </a:r>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r>
                        <a:rPr lang="en-US" b="0" dirty="0"/>
                        <a:t>Long lead times mean that brands have to guess customer demand 6-12+ months in advance.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t>Estimated $210 billion in lost value from overstocks and missed sales.</a:t>
                      </a:r>
                    </a:p>
                    <a:p>
                      <a:endParaRPr lang="en-US" dirty="0"/>
                    </a:p>
                  </a:txBody>
                  <a:tcPr>
                    <a:solidFill>
                      <a:schemeClr val="bg1">
                        <a:lumMod val="95000"/>
                      </a:schemeClr>
                    </a:solidFill>
                  </a:tcPr>
                </a:tc>
                <a:extLst>
                  <a:ext uri="{0D108BD9-81ED-4DB2-BD59-A6C34878D82A}">
                    <a16:rowId xmlns:a16="http://schemas.microsoft.com/office/drawing/2014/main" val="2807254109"/>
                  </a:ext>
                </a:extLst>
              </a:tr>
            </a:tbl>
          </a:graphicData>
        </a:graphic>
      </p:graphicFrame>
      <p:sp>
        <p:nvSpPr>
          <p:cNvPr id="9" name="Text Placeholder 8">
            <a:extLst>
              <a:ext uri="{FF2B5EF4-FFF2-40B4-BE49-F238E27FC236}">
                <a16:creationId xmlns:a16="http://schemas.microsoft.com/office/drawing/2014/main" id="{9B7BEFFB-A2FC-48D8-BF5D-F81F8734462A}"/>
              </a:ext>
            </a:extLst>
          </p:cNvPr>
          <p:cNvSpPr>
            <a:spLocks noGrp="1"/>
          </p:cNvSpPr>
          <p:nvPr>
            <p:ph type="body" sz="quarter" idx="3"/>
          </p:nvPr>
        </p:nvSpPr>
        <p:spPr/>
        <p:txBody>
          <a:bodyPr/>
          <a:lstStyle/>
          <a:p>
            <a:r>
              <a:rPr lang="en-US" sz="2000" dirty="0"/>
              <a:t>Bad for the Environment</a:t>
            </a:r>
          </a:p>
        </p:txBody>
      </p:sp>
      <p:sp>
        <p:nvSpPr>
          <p:cNvPr id="10" name="Content Placeholder 9">
            <a:extLst>
              <a:ext uri="{FF2B5EF4-FFF2-40B4-BE49-F238E27FC236}">
                <a16:creationId xmlns:a16="http://schemas.microsoft.com/office/drawing/2014/main" id="{6E3AF638-0B4A-4B6C-A49F-092B3A612449}"/>
              </a:ext>
            </a:extLst>
          </p:cNvPr>
          <p:cNvSpPr>
            <a:spLocks noGrp="1"/>
          </p:cNvSpPr>
          <p:nvPr>
            <p:ph sz="quarter" idx="4"/>
          </p:nvPr>
        </p:nvSpPr>
        <p:spPr>
          <a:xfrm>
            <a:off x="6515944" y="2793682"/>
            <a:ext cx="4639736" cy="2910821"/>
          </a:xfrm>
        </p:spPr>
        <p:txBody>
          <a:bodyPr>
            <a:normAutofit fontScale="92500" lnSpcReduction="20000"/>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Over 100 million tons of textile waste produced each year.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Textile industry produces 1.2B tons of greenhouse gas emissions annually.</a:t>
            </a:r>
          </a:p>
          <a:p>
            <a:pPr marL="285750" indent="-285750">
              <a:buFont typeface="Arial" panose="020B0604020202020204" pitchFamily="34" charset="0"/>
              <a:buChar char="•"/>
            </a:pPr>
            <a:r>
              <a:rPr lang="en-US" dirty="0"/>
              <a:t>Cheap garments produced in lowest-cost sourcing regions last fewer wears and are disposed of after fewer than 10 uses.</a:t>
            </a:r>
          </a:p>
          <a:p>
            <a:pPr marL="285750" indent="-285750">
              <a:buFont typeface="Arial" panose="020B0604020202020204" pitchFamily="34" charset="0"/>
              <a:buChar char="•"/>
            </a:pPr>
            <a:r>
              <a:rPr lang="en-US" dirty="0"/>
              <a:t>Over 50% of fast fashion is disposed of within 1 year.</a:t>
            </a:r>
          </a:p>
          <a:p>
            <a:endParaRPr lang="en-US" dirty="0"/>
          </a:p>
        </p:txBody>
      </p:sp>
    </p:spTree>
    <p:extLst>
      <p:ext uri="{BB962C8B-B14F-4D97-AF65-F5344CB8AC3E}">
        <p14:creationId xmlns:p14="http://schemas.microsoft.com/office/powerpoint/2010/main" val="3520468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14F97-BF26-40E9-9CD9-A70E1667E62A}"/>
              </a:ext>
            </a:extLst>
          </p:cNvPr>
          <p:cNvSpPr>
            <a:spLocks noGrp="1"/>
          </p:cNvSpPr>
          <p:nvPr>
            <p:ph type="title"/>
          </p:nvPr>
        </p:nvSpPr>
        <p:spPr/>
        <p:txBody>
          <a:bodyPr>
            <a:normAutofit/>
          </a:bodyPr>
          <a:lstStyle/>
          <a:p>
            <a:r>
              <a:rPr lang="en-US" dirty="0"/>
              <a:t>The Future Supply Chain Needs To Be Demand Driven</a:t>
            </a:r>
          </a:p>
        </p:txBody>
      </p:sp>
      <p:graphicFrame>
        <p:nvGraphicFramePr>
          <p:cNvPr id="6" name="Diagram 5">
            <a:extLst>
              <a:ext uri="{FF2B5EF4-FFF2-40B4-BE49-F238E27FC236}">
                <a16:creationId xmlns:a16="http://schemas.microsoft.com/office/drawing/2014/main" id="{B31F26FA-895E-4DD4-B4F8-FA7B8F25C066}"/>
              </a:ext>
            </a:extLst>
          </p:cNvPr>
          <p:cNvGraphicFramePr/>
          <p:nvPr>
            <p:extLst>
              <p:ext uri="{D42A27DB-BD31-4B8C-83A1-F6EECF244321}">
                <p14:modId xmlns:p14="http://schemas.microsoft.com/office/powerpoint/2010/main" val="1027965307"/>
              </p:ext>
            </p:extLst>
          </p:nvPr>
        </p:nvGraphicFramePr>
        <p:xfrm>
          <a:off x="724830" y="1737360"/>
          <a:ext cx="10856084" cy="42731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5220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9933AC-BD1E-45B5-8A61-601F5685E1D3}"/>
              </a:ext>
            </a:extLst>
          </p:cNvPr>
          <p:cNvPicPr>
            <a:picLocks noChangeAspect="1"/>
          </p:cNvPicPr>
          <p:nvPr/>
        </p:nvPicPr>
        <p:blipFill rotWithShape="1">
          <a:blip r:embed="rId3"/>
          <a:srcRect l="9781" t="5410" r="9781"/>
          <a:stretch/>
        </p:blipFill>
        <p:spPr>
          <a:xfrm>
            <a:off x="0" y="0"/>
            <a:ext cx="12192000" cy="6434254"/>
          </a:xfrm>
          <a:prstGeom prst="rect">
            <a:avLst/>
          </a:prstGeom>
        </p:spPr>
      </p:pic>
      <p:pic>
        <p:nvPicPr>
          <p:cNvPr id="6" name="Picture 5">
            <a:extLst>
              <a:ext uri="{FF2B5EF4-FFF2-40B4-BE49-F238E27FC236}">
                <a16:creationId xmlns:a16="http://schemas.microsoft.com/office/drawing/2014/main" id="{311339B1-E10E-46F8-9038-843D7B2A6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4107" y="802889"/>
            <a:ext cx="3389438" cy="792331"/>
          </a:xfrm>
          <a:prstGeom prst="rect">
            <a:avLst/>
          </a:prstGeom>
        </p:spPr>
      </p:pic>
      <p:pic>
        <p:nvPicPr>
          <p:cNvPr id="8" name="Picture 7">
            <a:extLst>
              <a:ext uri="{FF2B5EF4-FFF2-40B4-BE49-F238E27FC236}">
                <a16:creationId xmlns:a16="http://schemas.microsoft.com/office/drawing/2014/main" id="{91F7B033-17B5-427E-A297-0A45D9FB6BE6}"/>
              </a:ext>
            </a:extLst>
          </p:cNvPr>
          <p:cNvPicPr>
            <a:picLocks noChangeAspect="1"/>
          </p:cNvPicPr>
          <p:nvPr/>
        </p:nvPicPr>
        <p:blipFill>
          <a:blip r:embed="rId5"/>
          <a:stretch>
            <a:fillRect/>
          </a:stretch>
        </p:blipFill>
        <p:spPr>
          <a:xfrm>
            <a:off x="1012736" y="4825943"/>
            <a:ext cx="5252180" cy="1387820"/>
          </a:xfrm>
          <a:prstGeom prst="rect">
            <a:avLst/>
          </a:prstGeom>
        </p:spPr>
      </p:pic>
    </p:spTree>
    <p:extLst>
      <p:ext uri="{BB962C8B-B14F-4D97-AF65-F5344CB8AC3E}">
        <p14:creationId xmlns:p14="http://schemas.microsoft.com/office/powerpoint/2010/main" val="3415751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14F97-BF26-40E9-9CD9-A70E1667E62A}"/>
              </a:ext>
            </a:extLst>
          </p:cNvPr>
          <p:cNvSpPr>
            <a:spLocks noGrp="1"/>
          </p:cNvSpPr>
          <p:nvPr>
            <p:ph type="title"/>
          </p:nvPr>
        </p:nvSpPr>
        <p:spPr/>
        <p:txBody>
          <a:bodyPr/>
          <a:lstStyle/>
          <a:p>
            <a:r>
              <a:rPr lang="en-US" dirty="0"/>
              <a:t>Public Habit 2.0:</a:t>
            </a:r>
            <a:br>
              <a:rPr lang="en-US" dirty="0"/>
            </a:br>
            <a:r>
              <a:rPr lang="en-US" dirty="0"/>
              <a:t>Virtual Design &amp; Sampling</a:t>
            </a:r>
          </a:p>
        </p:txBody>
      </p:sp>
      <p:pic>
        <p:nvPicPr>
          <p:cNvPr id="4" name="Picture 3">
            <a:extLst>
              <a:ext uri="{FF2B5EF4-FFF2-40B4-BE49-F238E27FC236}">
                <a16:creationId xmlns:a16="http://schemas.microsoft.com/office/drawing/2014/main" id="{78E21821-86D0-4EBD-A2A6-A9D706383ADC}"/>
              </a:ext>
            </a:extLst>
          </p:cNvPr>
          <p:cNvPicPr>
            <a:picLocks noChangeAspect="1"/>
          </p:cNvPicPr>
          <p:nvPr/>
        </p:nvPicPr>
        <p:blipFill rotWithShape="1">
          <a:blip r:embed="rId3"/>
          <a:srcRect l="24431" t="39332"/>
          <a:stretch/>
        </p:blipFill>
        <p:spPr>
          <a:xfrm>
            <a:off x="749146" y="2930485"/>
            <a:ext cx="5166912" cy="2364999"/>
          </a:xfrm>
          <a:prstGeom prst="rect">
            <a:avLst/>
          </a:prstGeom>
        </p:spPr>
      </p:pic>
      <p:sp>
        <p:nvSpPr>
          <p:cNvPr id="5" name="Subtitle 2">
            <a:extLst>
              <a:ext uri="{FF2B5EF4-FFF2-40B4-BE49-F238E27FC236}">
                <a16:creationId xmlns:a16="http://schemas.microsoft.com/office/drawing/2014/main" id="{EB6DDCD5-AD70-4A9C-916E-DBC8F2E2D2FC}"/>
              </a:ext>
            </a:extLst>
          </p:cNvPr>
          <p:cNvSpPr txBox="1">
            <a:spLocks/>
          </p:cNvSpPr>
          <p:nvPr/>
        </p:nvSpPr>
        <p:spPr>
          <a:xfrm>
            <a:off x="174927" y="6409567"/>
            <a:ext cx="11646295" cy="1143000"/>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000" dirty="0">
                <a:solidFill>
                  <a:srgbClr val="FFFFFF"/>
                </a:solidFill>
              </a:rPr>
              <a:t>Source: Voor3d.com  | Virtual Showroom and Design platform</a:t>
            </a:r>
          </a:p>
        </p:txBody>
      </p:sp>
      <p:pic>
        <p:nvPicPr>
          <p:cNvPr id="1026" name="Picture 2">
            <a:extLst>
              <a:ext uri="{FF2B5EF4-FFF2-40B4-BE49-F238E27FC236}">
                <a16:creationId xmlns:a16="http://schemas.microsoft.com/office/drawing/2014/main" id="{ACC84A2A-9342-4260-B47B-BDD32FBE0D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5942" y="2344849"/>
            <a:ext cx="5166912" cy="3439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620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14F97-BF26-40E9-9CD9-A70E1667E62A}"/>
              </a:ext>
            </a:extLst>
          </p:cNvPr>
          <p:cNvSpPr>
            <a:spLocks noGrp="1"/>
          </p:cNvSpPr>
          <p:nvPr>
            <p:ph type="title"/>
          </p:nvPr>
        </p:nvSpPr>
        <p:spPr>
          <a:xfrm>
            <a:off x="1097280" y="286603"/>
            <a:ext cx="10176603" cy="1450757"/>
          </a:xfrm>
        </p:spPr>
        <p:txBody>
          <a:bodyPr>
            <a:normAutofit/>
          </a:bodyPr>
          <a:lstStyle/>
          <a:p>
            <a:r>
              <a:rPr lang="en-US" dirty="0"/>
              <a:t>Public Habit 2.0: Localize Production for Global Customers</a:t>
            </a:r>
          </a:p>
        </p:txBody>
      </p:sp>
      <p:sp>
        <p:nvSpPr>
          <p:cNvPr id="3" name="Content Placeholder 2">
            <a:extLst>
              <a:ext uri="{FF2B5EF4-FFF2-40B4-BE49-F238E27FC236}">
                <a16:creationId xmlns:a16="http://schemas.microsoft.com/office/drawing/2014/main" id="{33D981C5-28DC-4A6D-AE43-91F2B2A664FE}"/>
              </a:ext>
            </a:extLst>
          </p:cNvPr>
          <p:cNvSpPr>
            <a:spLocks noGrp="1"/>
          </p:cNvSpPr>
          <p:nvPr>
            <p:ph idx="1"/>
          </p:nvPr>
        </p:nvSpPr>
        <p:spPr>
          <a:xfrm>
            <a:off x="1097280" y="2108201"/>
            <a:ext cx="5029200" cy="3760891"/>
          </a:xfrm>
        </p:spPr>
        <p:txBody>
          <a:bodyPr/>
          <a:lstStyle/>
          <a:p>
            <a:pPr>
              <a:buFont typeface="Courier New" panose="02070309020205020404" pitchFamily="49" charset="0"/>
              <a:buChar char="o"/>
            </a:pPr>
            <a:r>
              <a:rPr lang="en-US" dirty="0"/>
              <a:t>  Reduce carbon footprint by localizing production to where customers are.</a:t>
            </a:r>
          </a:p>
          <a:p>
            <a:pPr>
              <a:buFont typeface="Courier New" panose="02070309020205020404" pitchFamily="49" charset="0"/>
              <a:buChar char="o"/>
            </a:pPr>
            <a:r>
              <a:rPr lang="en-US" dirty="0"/>
              <a:t>  Source materials locally to production hubs.</a:t>
            </a:r>
          </a:p>
          <a:p>
            <a:pPr>
              <a:buFont typeface="Courier New" panose="02070309020205020404" pitchFamily="49" charset="0"/>
              <a:buChar char="o"/>
            </a:pPr>
            <a:r>
              <a:rPr lang="en-US" dirty="0"/>
              <a:t>  Serve global customers with local supply chains. </a:t>
            </a:r>
          </a:p>
        </p:txBody>
      </p:sp>
      <p:sp>
        <p:nvSpPr>
          <p:cNvPr id="6" name="TextBox 5">
            <a:extLst>
              <a:ext uri="{FF2B5EF4-FFF2-40B4-BE49-F238E27FC236}">
                <a16:creationId xmlns:a16="http://schemas.microsoft.com/office/drawing/2014/main" id="{A5B9A317-2050-43AC-9FB3-01885EB56D1D}"/>
              </a:ext>
            </a:extLst>
          </p:cNvPr>
          <p:cNvSpPr txBox="1"/>
          <p:nvPr/>
        </p:nvSpPr>
        <p:spPr>
          <a:xfrm>
            <a:off x="217581" y="6430799"/>
            <a:ext cx="10347593" cy="369332"/>
          </a:xfrm>
          <a:prstGeom prst="rect">
            <a:avLst/>
          </a:prstGeom>
          <a:noFill/>
        </p:spPr>
        <p:txBody>
          <a:bodyPr wrap="square">
            <a:spAutoFit/>
          </a:bodyPr>
          <a:lstStyle/>
          <a:p>
            <a:r>
              <a:rPr lang="en-US" sz="1800" dirty="0">
                <a:solidFill>
                  <a:srgbClr val="FFFFFF"/>
                </a:solidFill>
              </a:rPr>
              <a:t>Source: denimunspun.com  | 3D Design &amp; Manufacturing platform </a:t>
            </a:r>
          </a:p>
        </p:txBody>
      </p:sp>
      <p:pic>
        <p:nvPicPr>
          <p:cNvPr id="1026" name="Picture 2" descr="How Localization Supply Chain Models Must Change">
            <a:extLst>
              <a:ext uri="{FF2B5EF4-FFF2-40B4-BE49-F238E27FC236}">
                <a16:creationId xmlns:a16="http://schemas.microsoft.com/office/drawing/2014/main" id="{CB360896-3943-421F-A09B-BF77FDBB4A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147"/>
          <a:stretch/>
        </p:blipFill>
        <p:spPr bwMode="auto">
          <a:xfrm>
            <a:off x="6244683" y="2421318"/>
            <a:ext cx="5029200"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548789"/>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{AB9EBF18-05E7-448D-87B4-1E0D6C811C62}tf56160789_win32</Template>
  <TotalTime>7764</TotalTime>
  <Words>928</Words>
  <Application>Microsoft Office PowerPoint</Application>
  <PresentationFormat>Widescreen</PresentationFormat>
  <Paragraphs>82</Paragraphs>
  <Slides>12</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BreveText</vt:lpstr>
      <vt:lpstr>Karla</vt:lpstr>
      <vt:lpstr>Klara</vt:lpstr>
      <vt:lpstr>Lato</vt:lpstr>
      <vt:lpstr>Open Sans</vt:lpstr>
      <vt:lpstr>Roboto</vt:lpstr>
      <vt:lpstr>Arial</vt:lpstr>
      <vt:lpstr>Bookman Old Style</vt:lpstr>
      <vt:lpstr>Calibri</vt:lpstr>
      <vt:lpstr>Courier New</vt:lpstr>
      <vt:lpstr>Franklin Gothic Book</vt:lpstr>
      <vt:lpstr>1_RetrospectVTI</vt:lpstr>
      <vt:lpstr>Flipping the Supply Chain for a more Sustainable Future</vt:lpstr>
      <vt:lpstr>About Me</vt:lpstr>
      <vt:lpstr>The Fashion Supply Chain is Broken</vt:lpstr>
      <vt:lpstr>30% of garments made are never sold. That’s over 50 billion garments per year.</vt:lpstr>
      <vt:lpstr>A Recipe for Financial AND Environmental Disaster</vt:lpstr>
      <vt:lpstr>The Future Supply Chain Needs To Be Demand Driven</vt:lpstr>
      <vt:lpstr>PowerPoint Presentation</vt:lpstr>
      <vt:lpstr>Public Habit 2.0: Virtual Design &amp; Sampling</vt:lpstr>
      <vt:lpstr>Public Habit 2.0: Localize Production for Global Customers</vt:lpstr>
      <vt:lpstr>Conclusion</vt:lpstr>
      <vt:lpstr>“Incremental material changes are not what the world needs. The world needs us to completely upend the way that we do things, to change the whole process and model, to forget what’s been done before.”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Sydney Badger</dc:creator>
  <cp:lastModifiedBy>Sydney Badger</cp:lastModifiedBy>
  <cp:revision>52</cp:revision>
  <dcterms:created xsi:type="dcterms:W3CDTF">2020-10-09T17:57:21Z</dcterms:created>
  <dcterms:modified xsi:type="dcterms:W3CDTF">2020-10-17T00:56:41Z</dcterms:modified>
</cp:coreProperties>
</file>